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7010400" cy="9296400"/>
  <p:embeddedFontLst>
    <p:embeddedFont>
      <p:font typeface="Roboto Bold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eague Gothic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60" autoAdjust="0"/>
  </p:normalViewPr>
  <p:slideViewPr>
    <p:cSldViewPr>
      <p:cViewPr varScale="1">
        <p:scale>
          <a:sx n="77" d="100"/>
          <a:sy n="77" d="100"/>
        </p:scale>
        <p:origin x="86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1D4EB-0CEC-462E-B779-9122AC02AA6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B2F1DD-4CC7-41AC-9625-2C3EA80B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44683" flipV="1">
            <a:off x="497013" y="4440974"/>
            <a:ext cx="3375795" cy="2835668"/>
          </a:xfrm>
          <a:custGeom>
            <a:avLst/>
            <a:gdLst/>
            <a:ahLst/>
            <a:cxnLst/>
            <a:rect l="l" t="t" r="r" b="b"/>
            <a:pathLst>
              <a:path w="3375795" h="2835668">
                <a:moveTo>
                  <a:pt x="0" y="2835668"/>
                </a:moveTo>
                <a:lnTo>
                  <a:pt x="3375795" y="2835668"/>
                </a:lnTo>
                <a:lnTo>
                  <a:pt x="3375795" y="0"/>
                </a:lnTo>
                <a:lnTo>
                  <a:pt x="0" y="0"/>
                </a:lnTo>
                <a:lnTo>
                  <a:pt x="0" y="2835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614515">
            <a:off x="10297698" y="-903018"/>
            <a:ext cx="5708823" cy="7026243"/>
          </a:xfrm>
          <a:custGeom>
            <a:avLst/>
            <a:gdLst/>
            <a:ahLst/>
            <a:cxnLst/>
            <a:rect l="l" t="t" r="r" b="b"/>
            <a:pathLst>
              <a:path w="5708823" h="7026243">
                <a:moveTo>
                  <a:pt x="0" y="0"/>
                </a:moveTo>
                <a:lnTo>
                  <a:pt x="5708823" y="0"/>
                </a:lnTo>
                <a:lnTo>
                  <a:pt x="5708823" y="7026243"/>
                </a:lnTo>
                <a:lnTo>
                  <a:pt x="0" y="702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234398" y="1246673"/>
            <a:ext cx="4384800" cy="420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8"/>
              </a:lnSpc>
              <a:spcBef>
                <a:spcPct val="0"/>
              </a:spcBef>
            </a:pPr>
            <a:r>
              <a:rPr lang="en-US" sz="24741">
                <a:solidFill>
                  <a:srgbClr val="95C11F"/>
                </a:solidFill>
                <a:latin typeface="League Gothic"/>
                <a:ea typeface="League Gothic"/>
                <a:cs typeface="League Gothic"/>
                <a:sym typeface="League Gothic"/>
              </a:rPr>
              <a:t>CARE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76791" y="3778837"/>
            <a:ext cx="11041779" cy="420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8"/>
              </a:lnSpc>
              <a:spcBef>
                <a:spcPct val="0"/>
              </a:spcBef>
            </a:pPr>
            <a:r>
              <a:rPr lang="en-US" sz="24741">
                <a:solidFill>
                  <a:srgbClr val="003E6E"/>
                </a:solidFill>
                <a:latin typeface="League Gothic"/>
                <a:ea typeface="League Gothic"/>
                <a:cs typeface="League Gothic"/>
                <a:sym typeface="League Gothic"/>
              </a:rPr>
              <a:t>COMMISSION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234398" y="7496152"/>
            <a:ext cx="12313887" cy="982576"/>
            <a:chOff x="0" y="0"/>
            <a:chExt cx="2633340" cy="210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3340" cy="210125"/>
            </a:xfrm>
            <a:custGeom>
              <a:avLst/>
              <a:gdLst/>
              <a:ahLst/>
              <a:cxnLst/>
              <a:rect l="l" t="t" r="r" b="b"/>
              <a:pathLst>
                <a:path w="2633340" h="210125">
                  <a:moveTo>
                    <a:pt x="59099" y="0"/>
                  </a:moveTo>
                  <a:lnTo>
                    <a:pt x="2574241" y="0"/>
                  </a:lnTo>
                  <a:cubicBezTo>
                    <a:pt x="2589915" y="0"/>
                    <a:pt x="2604947" y="6227"/>
                    <a:pt x="2616030" y="17310"/>
                  </a:cubicBezTo>
                  <a:cubicBezTo>
                    <a:pt x="2627113" y="28393"/>
                    <a:pt x="2633340" y="43425"/>
                    <a:pt x="2633340" y="59099"/>
                  </a:cubicBezTo>
                  <a:lnTo>
                    <a:pt x="2633340" y="151026"/>
                  </a:lnTo>
                  <a:cubicBezTo>
                    <a:pt x="2633340" y="183666"/>
                    <a:pt x="2606880" y="210125"/>
                    <a:pt x="2574241" y="210125"/>
                  </a:cubicBezTo>
                  <a:lnTo>
                    <a:pt x="59099" y="210125"/>
                  </a:lnTo>
                  <a:cubicBezTo>
                    <a:pt x="26460" y="210125"/>
                    <a:pt x="0" y="183666"/>
                    <a:pt x="0" y="151026"/>
                  </a:cubicBezTo>
                  <a:lnTo>
                    <a:pt x="0" y="59099"/>
                  </a:lnTo>
                  <a:cubicBezTo>
                    <a:pt x="0" y="26460"/>
                    <a:pt x="26460" y="0"/>
                    <a:pt x="59099" y="0"/>
                  </a:cubicBezTo>
                  <a:close/>
                </a:path>
              </a:pathLst>
            </a:custGeom>
            <a:solidFill>
              <a:srgbClr val="FFD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3340" cy="23870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415772" y="6770250"/>
            <a:ext cx="542962" cy="798474"/>
          </a:xfrm>
          <a:custGeom>
            <a:avLst/>
            <a:gdLst/>
            <a:ahLst/>
            <a:cxnLst/>
            <a:rect l="l" t="t" r="r" b="b"/>
            <a:pathLst>
              <a:path w="542962" h="798474">
                <a:moveTo>
                  <a:pt x="0" y="0"/>
                </a:moveTo>
                <a:lnTo>
                  <a:pt x="542962" y="0"/>
                </a:lnTo>
                <a:lnTo>
                  <a:pt x="542962" y="798474"/>
                </a:lnTo>
                <a:lnTo>
                  <a:pt x="0" y="798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673401" y="5858808"/>
            <a:ext cx="664305" cy="976919"/>
          </a:xfrm>
          <a:custGeom>
            <a:avLst/>
            <a:gdLst/>
            <a:ahLst/>
            <a:cxnLst/>
            <a:rect l="l" t="t" r="r" b="b"/>
            <a:pathLst>
              <a:path w="664305" h="976919">
                <a:moveTo>
                  <a:pt x="0" y="0"/>
                </a:moveTo>
                <a:lnTo>
                  <a:pt x="664305" y="0"/>
                </a:lnTo>
                <a:lnTo>
                  <a:pt x="664305" y="976919"/>
                </a:lnTo>
                <a:lnTo>
                  <a:pt x="0" y="976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43255" y="7816165"/>
            <a:ext cx="1082868" cy="1592453"/>
          </a:xfrm>
          <a:custGeom>
            <a:avLst/>
            <a:gdLst/>
            <a:ahLst/>
            <a:cxnLst/>
            <a:rect l="l" t="t" r="r" b="b"/>
            <a:pathLst>
              <a:path w="1082868" h="1592453">
                <a:moveTo>
                  <a:pt x="0" y="0"/>
                </a:moveTo>
                <a:lnTo>
                  <a:pt x="1082869" y="0"/>
                </a:lnTo>
                <a:lnTo>
                  <a:pt x="1082869" y="1592454"/>
                </a:lnTo>
                <a:lnTo>
                  <a:pt x="0" y="1592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31309" y="7183221"/>
            <a:ext cx="212793" cy="312930"/>
          </a:xfrm>
          <a:custGeom>
            <a:avLst/>
            <a:gdLst/>
            <a:ahLst/>
            <a:cxnLst/>
            <a:rect l="l" t="t" r="r" b="b"/>
            <a:pathLst>
              <a:path w="212793" h="312930">
                <a:moveTo>
                  <a:pt x="0" y="0"/>
                </a:moveTo>
                <a:lnTo>
                  <a:pt x="212793" y="0"/>
                </a:lnTo>
                <a:lnTo>
                  <a:pt x="212793" y="312931"/>
                </a:lnTo>
                <a:lnTo>
                  <a:pt x="0" y="312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46245" y="7412091"/>
            <a:ext cx="549542" cy="808150"/>
          </a:xfrm>
          <a:custGeom>
            <a:avLst/>
            <a:gdLst/>
            <a:ahLst/>
            <a:cxnLst/>
            <a:rect l="l" t="t" r="r" b="b"/>
            <a:pathLst>
              <a:path w="549542" h="808150">
                <a:moveTo>
                  <a:pt x="0" y="0"/>
                </a:moveTo>
                <a:lnTo>
                  <a:pt x="549541" y="0"/>
                </a:lnTo>
                <a:lnTo>
                  <a:pt x="549541" y="808149"/>
                </a:lnTo>
                <a:lnTo>
                  <a:pt x="0" y="80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979192" y="7584866"/>
            <a:ext cx="10824301" cy="7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3"/>
              </a:lnSpc>
              <a:spcBef>
                <a:spcPct val="0"/>
              </a:spcBef>
            </a:pPr>
            <a:r>
              <a:rPr lang="en-US" sz="4702" b="1" spc="611">
                <a:solidFill>
                  <a:srgbClr val="003E6E"/>
                </a:solidFill>
                <a:latin typeface="Roboto Bold"/>
                <a:ea typeface="Roboto Bold"/>
                <a:cs typeface="Roboto Bold"/>
                <a:sym typeface="Roboto Bold"/>
              </a:rPr>
              <a:t>INFORMATIONAL MEETING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39848" y="8711310"/>
            <a:ext cx="212793" cy="312930"/>
          </a:xfrm>
          <a:custGeom>
            <a:avLst/>
            <a:gdLst/>
            <a:ahLst/>
            <a:cxnLst/>
            <a:rect l="l" t="t" r="r" b="b"/>
            <a:pathLst>
              <a:path w="212793" h="312930">
                <a:moveTo>
                  <a:pt x="0" y="0"/>
                </a:moveTo>
                <a:lnTo>
                  <a:pt x="212793" y="0"/>
                </a:lnTo>
                <a:lnTo>
                  <a:pt x="212793" y="312930"/>
                </a:lnTo>
                <a:lnTo>
                  <a:pt x="0" y="3129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06850" y="1474845"/>
            <a:ext cx="542962" cy="798474"/>
          </a:xfrm>
          <a:custGeom>
            <a:avLst/>
            <a:gdLst/>
            <a:ahLst/>
            <a:cxnLst/>
            <a:rect l="l" t="t" r="r" b="b"/>
            <a:pathLst>
              <a:path w="542962" h="798474">
                <a:moveTo>
                  <a:pt x="0" y="0"/>
                </a:moveTo>
                <a:lnTo>
                  <a:pt x="542963" y="0"/>
                </a:lnTo>
                <a:lnTo>
                  <a:pt x="542963" y="798474"/>
                </a:lnTo>
                <a:lnTo>
                  <a:pt x="0" y="798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64480" y="563403"/>
            <a:ext cx="664305" cy="976919"/>
          </a:xfrm>
          <a:custGeom>
            <a:avLst/>
            <a:gdLst/>
            <a:ahLst/>
            <a:cxnLst/>
            <a:rect l="l" t="t" r="r" b="b"/>
            <a:pathLst>
              <a:path w="664305" h="976919">
                <a:moveTo>
                  <a:pt x="0" y="0"/>
                </a:moveTo>
                <a:lnTo>
                  <a:pt x="664304" y="0"/>
                </a:lnTo>
                <a:lnTo>
                  <a:pt x="664304" y="976919"/>
                </a:lnTo>
                <a:lnTo>
                  <a:pt x="0" y="9769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095786" y="1396258"/>
            <a:ext cx="324920" cy="477823"/>
          </a:xfrm>
          <a:custGeom>
            <a:avLst/>
            <a:gdLst/>
            <a:ahLst/>
            <a:cxnLst/>
            <a:rect l="l" t="t" r="r" b="b"/>
            <a:pathLst>
              <a:path w="324920" h="477823">
                <a:moveTo>
                  <a:pt x="0" y="0"/>
                </a:moveTo>
                <a:lnTo>
                  <a:pt x="324920" y="0"/>
                </a:lnTo>
                <a:lnTo>
                  <a:pt x="324920" y="477824"/>
                </a:lnTo>
                <a:lnTo>
                  <a:pt x="0" y="477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38404" y="2658600"/>
            <a:ext cx="4783377" cy="3186925"/>
          </a:xfrm>
          <a:custGeom>
            <a:avLst/>
            <a:gdLst/>
            <a:ahLst/>
            <a:cxnLst/>
            <a:rect l="l" t="t" r="r" b="b"/>
            <a:pathLst>
              <a:path w="4783377" h="3186925">
                <a:moveTo>
                  <a:pt x="0" y="0"/>
                </a:moveTo>
                <a:lnTo>
                  <a:pt x="4783377" y="0"/>
                </a:lnTo>
                <a:lnTo>
                  <a:pt x="4783377" y="3186926"/>
                </a:lnTo>
                <a:lnTo>
                  <a:pt x="0" y="318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238404" y="6071375"/>
            <a:ext cx="4783377" cy="3186925"/>
          </a:xfrm>
          <a:custGeom>
            <a:avLst/>
            <a:gdLst/>
            <a:ahLst/>
            <a:cxnLst/>
            <a:rect l="l" t="t" r="r" b="b"/>
            <a:pathLst>
              <a:path w="4783377" h="3186925">
                <a:moveTo>
                  <a:pt x="0" y="0"/>
                </a:moveTo>
                <a:lnTo>
                  <a:pt x="4783377" y="0"/>
                </a:lnTo>
                <a:lnTo>
                  <a:pt x="4783377" y="3186925"/>
                </a:lnTo>
                <a:lnTo>
                  <a:pt x="0" y="3186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572875"/>
            <a:ext cx="9652347" cy="691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6038" lvl="1" indent="-378019" algn="l">
              <a:lnSpc>
                <a:spcPts val="4902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Apply to be on the Care Commission</a:t>
            </a:r>
          </a:p>
          <a:p>
            <a:pPr marL="1512077" lvl="2" indent="-504026" algn="l">
              <a:lnSpc>
                <a:spcPts val="4902"/>
              </a:lnSpc>
              <a:buFont typeface="Arial"/>
              <a:buChar char="⚬"/>
            </a:pPr>
            <a:r>
              <a:rPr lang="en-US" sz="350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Please turn in a “Community Involvement &amp; Volunteer” related cover letter and/or resume to mtrujillo@village.gurnee.il.us by Friday, April 18, 2025.</a:t>
            </a:r>
          </a:p>
          <a:p>
            <a:pPr algn="l">
              <a:lnSpc>
                <a:spcPts val="4902"/>
              </a:lnSpc>
            </a:pPr>
            <a:endParaRPr lang="en-US" sz="350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56038" lvl="1" indent="-378019" algn="l">
              <a:lnSpc>
                <a:spcPts val="4902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First Care Commission Meeting </a:t>
            </a:r>
            <a:r>
              <a:rPr lang="en-US" sz="350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expected to </a:t>
            </a:r>
            <a:r>
              <a:rPr lang="en-US" sz="350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Tuesday, June 10, 2025 at 7pm</a:t>
            </a:r>
          </a:p>
          <a:p>
            <a:pPr algn="l">
              <a:lnSpc>
                <a:spcPts val="4902"/>
              </a:lnSpc>
            </a:pPr>
            <a:endParaRPr lang="en-US" sz="350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56038" lvl="1" indent="-378019" algn="l">
              <a:lnSpc>
                <a:spcPts val="4902"/>
              </a:lnSpc>
              <a:buFont typeface="Arial"/>
              <a:buChar char="•"/>
            </a:pPr>
            <a:r>
              <a:rPr lang="en-US" sz="350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Send this opportunity to someone who might be interested!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6625" y="166681"/>
            <a:ext cx="5614750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003E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80701" y="2630135"/>
            <a:ext cx="5526597" cy="6876015"/>
          </a:xfrm>
          <a:custGeom>
            <a:avLst/>
            <a:gdLst/>
            <a:ahLst/>
            <a:cxnLst/>
            <a:rect l="l" t="t" r="r" b="b"/>
            <a:pathLst>
              <a:path w="5526597" h="6876015">
                <a:moveTo>
                  <a:pt x="0" y="0"/>
                </a:moveTo>
                <a:lnTo>
                  <a:pt x="5526598" y="0"/>
                </a:lnTo>
                <a:lnTo>
                  <a:pt x="5526598" y="6876015"/>
                </a:lnTo>
                <a:lnTo>
                  <a:pt x="0" y="6876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45342" y="166681"/>
            <a:ext cx="5197316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6921" y="1788837"/>
            <a:ext cx="7434157" cy="6709327"/>
          </a:xfrm>
          <a:custGeom>
            <a:avLst/>
            <a:gdLst/>
            <a:ahLst/>
            <a:cxnLst/>
            <a:rect l="l" t="t" r="r" b="b"/>
            <a:pathLst>
              <a:path w="7434157" h="6709327">
                <a:moveTo>
                  <a:pt x="0" y="0"/>
                </a:moveTo>
                <a:lnTo>
                  <a:pt x="7434158" y="0"/>
                </a:lnTo>
                <a:lnTo>
                  <a:pt x="7434158" y="6709326"/>
                </a:lnTo>
                <a:lnTo>
                  <a:pt x="0" y="6709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65106"/>
            <a:chOff x="0" y="0"/>
            <a:chExt cx="4816593" cy="57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234"/>
            </a:xfrm>
            <a:custGeom>
              <a:avLst/>
              <a:gdLst/>
              <a:ahLst/>
              <a:cxnLst/>
              <a:rect l="l" t="t" r="r" b="b"/>
              <a:pathLst>
                <a:path w="4816592" h="570234">
                  <a:moveTo>
                    <a:pt x="0" y="0"/>
                  </a:moveTo>
                  <a:lnTo>
                    <a:pt x="4816592" y="0"/>
                  </a:lnTo>
                  <a:lnTo>
                    <a:pt x="4816592" y="570234"/>
                  </a:lnTo>
                  <a:lnTo>
                    <a:pt x="0" y="570234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4816593" cy="779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1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38231" y="3142851"/>
            <a:ext cx="4385470" cy="5185924"/>
          </a:xfrm>
          <a:custGeom>
            <a:avLst/>
            <a:gdLst/>
            <a:ahLst/>
            <a:cxnLst/>
            <a:rect l="l" t="t" r="r" b="b"/>
            <a:pathLst>
              <a:path w="4385470" h="5185924">
                <a:moveTo>
                  <a:pt x="0" y="0"/>
                </a:moveTo>
                <a:lnTo>
                  <a:pt x="4385469" y="0"/>
                </a:lnTo>
                <a:lnTo>
                  <a:pt x="4385469" y="5185925"/>
                </a:lnTo>
                <a:lnTo>
                  <a:pt x="0" y="5185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0" cap="sq">
            <a:solidFill>
              <a:srgbClr val="95C11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164300" y="3142851"/>
            <a:ext cx="4385470" cy="5185924"/>
          </a:xfrm>
          <a:custGeom>
            <a:avLst/>
            <a:gdLst/>
            <a:ahLst/>
            <a:cxnLst/>
            <a:rect l="l" t="t" r="r" b="b"/>
            <a:pathLst>
              <a:path w="4385470" h="5185924">
                <a:moveTo>
                  <a:pt x="0" y="0"/>
                </a:moveTo>
                <a:lnTo>
                  <a:pt x="4385469" y="0"/>
                </a:lnTo>
                <a:lnTo>
                  <a:pt x="4385469" y="5185925"/>
                </a:lnTo>
                <a:lnTo>
                  <a:pt x="0" y="5185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3" r="-1843" b="-23063"/>
            </a:stretch>
          </a:blipFill>
          <a:ln w="95250" cap="sq">
            <a:solidFill>
              <a:srgbClr val="95C11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738231" y="8466834"/>
            <a:ext cx="4385470" cy="5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9"/>
              </a:lnSpc>
            </a:pPr>
            <a:r>
              <a:rPr lang="en-US" sz="317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Trustee Kevin Woodside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13800" y="8466834"/>
            <a:ext cx="3086469" cy="5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9"/>
              </a:lnSpc>
            </a:pPr>
            <a:r>
              <a:rPr lang="en-US" sz="317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Mayor Tom Hood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21132" y="215778"/>
            <a:ext cx="6845737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67C7C-8CDF-8280-87F3-714C21CE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393C4E-9522-E161-29FD-4D5A94E5AA76}"/>
              </a:ext>
            </a:extLst>
          </p:cNvPr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6D5B17-E3A9-E64E-D7D5-11D4A88F094D}"/>
                </a:ext>
              </a:extLst>
            </p:cNvPr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003E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0A4C55-2651-6BB6-EEDA-E07A6DF23FB0}"/>
                </a:ext>
              </a:extLst>
            </p:cNvPr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804F5A7-B008-7C65-539F-53BF498AD8B8}"/>
              </a:ext>
            </a:extLst>
          </p:cNvPr>
          <p:cNvSpPr/>
          <p:nvPr/>
        </p:nvSpPr>
        <p:spPr>
          <a:xfrm>
            <a:off x="13026812" y="2658600"/>
            <a:ext cx="4826531" cy="3221709"/>
          </a:xfrm>
          <a:custGeom>
            <a:avLst/>
            <a:gdLst/>
            <a:ahLst/>
            <a:cxnLst/>
            <a:rect l="l" t="t" r="r" b="b"/>
            <a:pathLst>
              <a:path w="4826531" h="3221709">
                <a:moveTo>
                  <a:pt x="0" y="0"/>
                </a:moveTo>
                <a:lnTo>
                  <a:pt x="4826531" y="0"/>
                </a:lnTo>
                <a:lnTo>
                  <a:pt x="4826531" y="3221710"/>
                </a:lnTo>
                <a:lnTo>
                  <a:pt x="0" y="3221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CEB147F-0EC7-BC16-5933-E044422A4B4B}"/>
              </a:ext>
            </a:extLst>
          </p:cNvPr>
          <p:cNvSpPr/>
          <p:nvPr/>
        </p:nvSpPr>
        <p:spPr>
          <a:xfrm>
            <a:off x="13026812" y="6181386"/>
            <a:ext cx="4826531" cy="3076914"/>
          </a:xfrm>
          <a:custGeom>
            <a:avLst/>
            <a:gdLst/>
            <a:ahLst/>
            <a:cxnLst/>
            <a:rect l="l" t="t" r="r" b="b"/>
            <a:pathLst>
              <a:path w="4826531" h="3076914">
                <a:moveTo>
                  <a:pt x="0" y="0"/>
                </a:moveTo>
                <a:lnTo>
                  <a:pt x="4826531" y="0"/>
                </a:lnTo>
                <a:lnTo>
                  <a:pt x="4826531" y="3076914"/>
                </a:lnTo>
                <a:lnTo>
                  <a:pt x="0" y="30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6EE7527-0F47-1D49-174A-9845A7B9BBA0}"/>
              </a:ext>
            </a:extLst>
          </p:cNvPr>
          <p:cNvSpPr txBox="1"/>
          <p:nvPr/>
        </p:nvSpPr>
        <p:spPr>
          <a:xfrm>
            <a:off x="1028700" y="2591925"/>
            <a:ext cx="11404069" cy="535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9" lvl="1" algn="l">
              <a:lnSpc>
                <a:spcPts val="4199"/>
              </a:lnSpc>
            </a:pPr>
            <a:r>
              <a:rPr lang="en-US" sz="5000" b="1" dirty="0"/>
              <a:t>Because</a:t>
            </a:r>
            <a:r>
              <a:rPr lang="en-US" sz="5000" b="1" dirty="0" smtClean="0"/>
              <a:t>…</a:t>
            </a:r>
            <a:endParaRPr lang="en-US" sz="3200" dirty="0"/>
          </a:p>
          <a:p>
            <a:pPr marL="838199" lvl="1" indent="-514350" algn="l">
              <a:lnSpc>
                <a:spcPts val="4199"/>
              </a:lnSpc>
              <a:buFont typeface="+mj-lt"/>
              <a:buAutoNum type="arabicPeriod"/>
            </a:pPr>
            <a:r>
              <a:rPr lang="en-US" sz="3200" dirty="0"/>
              <a:t> Non-profits and community organizations play a vital role in supporting residents' well-being. </a:t>
            </a:r>
          </a:p>
          <a:p>
            <a:pPr marL="838199" lvl="1" indent="-514350" algn="l">
              <a:lnSpc>
                <a:spcPts val="4199"/>
              </a:lnSpc>
              <a:buFont typeface="+mj-lt"/>
              <a:buAutoNum type="arabicPeriod"/>
            </a:pPr>
            <a:r>
              <a:rPr lang="en-US" sz="3200" dirty="0"/>
              <a:t>We can assist these groups to expand their reach, respond to urgent needs, and launch new initiatives. </a:t>
            </a:r>
          </a:p>
          <a:p>
            <a:pPr marL="838199" lvl="1" indent="-514350">
              <a:lnSpc>
                <a:spcPts val="4199"/>
              </a:lnSpc>
              <a:buFont typeface="+mj-lt"/>
              <a:buAutoNum type="arabicPeriod"/>
            </a:pPr>
            <a:r>
              <a:rPr lang="en-US" sz="3200" dirty="0"/>
              <a:t>Investing in these organizations builds a stronger, more connected, and resilient Gurnee.</a:t>
            </a:r>
          </a:p>
          <a:p>
            <a:pPr marL="838199" lvl="1" indent="-514350">
              <a:lnSpc>
                <a:spcPts val="4199"/>
              </a:lnSpc>
              <a:buFont typeface="+mj-lt"/>
              <a:buAutoNum type="arabicPeriod"/>
            </a:pPr>
            <a:r>
              <a:rPr lang="en-US" sz="3200" dirty="0"/>
              <a:t>Thanks to prudent budgeting, the Village can invest in non-profit organizations in the same way we have supported small businesses.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D326C37-F601-EF89-ED05-C8EDD5176075}"/>
              </a:ext>
            </a:extLst>
          </p:cNvPr>
          <p:cNvSpPr txBox="1"/>
          <p:nvPr/>
        </p:nvSpPr>
        <p:spPr>
          <a:xfrm>
            <a:off x="1256229" y="166681"/>
            <a:ext cx="15775543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Why start a Care Commission?</a:t>
            </a:r>
          </a:p>
        </p:txBody>
      </p:sp>
    </p:spTree>
    <p:extLst>
      <p:ext uri="{BB962C8B-B14F-4D97-AF65-F5344CB8AC3E}">
        <p14:creationId xmlns:p14="http://schemas.microsoft.com/office/powerpoint/2010/main" val="27515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82940" y="2449932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2940" y="6009425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356" y="2354682"/>
            <a:ext cx="10678920" cy="516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Recognize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Stakeholders:</a:t>
            </a:r>
          </a:p>
          <a:p>
            <a:pPr marL="1104900" lvl="2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Gather input from residents, businesses, government agencies, non-profits, service providers, etc.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Get Informed:</a:t>
            </a:r>
          </a:p>
          <a:p>
            <a:pPr marL="1104900" lvl="2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n-US" sz="3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</a:t>
            </a: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insights from stakeholders to understand urgent challenges.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3450" y="166681"/>
            <a:ext cx="17381101" cy="15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Priorities of the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003E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82940" y="2449932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2940" y="6009425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41" t="-14833" r="-2971" b="-133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356" y="2354682"/>
            <a:ext cx="10678920" cy="462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Reach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organizations that meet identified needs.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Connect service providers with those seeking assistance.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 with those essential organizations.</a:t>
            </a:r>
          </a:p>
          <a:p>
            <a:pPr marL="323850" lvl="1"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3450" y="166681"/>
            <a:ext cx="17381101" cy="15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Priorities of the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82940" y="2449932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3" r="-28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2940" y="6009425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356" y="2354682"/>
            <a:ext cx="10678920" cy="354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Reinforce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Empower organizations through funding, resources, and volunteer engagement.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Strengthen community resilience by ensuring vital services remain accessible and sustainable.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450" y="166681"/>
            <a:ext cx="17381101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Priorities of the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003E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65471" y="2549645"/>
            <a:ext cx="4693829" cy="3127264"/>
          </a:xfrm>
          <a:custGeom>
            <a:avLst/>
            <a:gdLst/>
            <a:ahLst/>
            <a:cxnLst/>
            <a:rect l="l" t="t" r="r" b="b"/>
            <a:pathLst>
              <a:path w="4693829" h="3127264">
                <a:moveTo>
                  <a:pt x="0" y="0"/>
                </a:moveTo>
                <a:lnTo>
                  <a:pt x="4693829" y="0"/>
                </a:lnTo>
                <a:lnTo>
                  <a:pt x="4693829" y="3127263"/>
                </a:lnTo>
                <a:lnTo>
                  <a:pt x="0" y="3127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65471" y="6131036"/>
            <a:ext cx="4693829" cy="3127264"/>
          </a:xfrm>
          <a:custGeom>
            <a:avLst/>
            <a:gdLst/>
            <a:ahLst/>
            <a:cxnLst/>
            <a:rect l="l" t="t" r="r" b="b"/>
            <a:pathLst>
              <a:path w="4693829" h="3127264">
                <a:moveTo>
                  <a:pt x="0" y="0"/>
                </a:moveTo>
                <a:lnTo>
                  <a:pt x="4693829" y="0"/>
                </a:lnTo>
                <a:lnTo>
                  <a:pt x="4693829" y="3127264"/>
                </a:lnTo>
                <a:lnTo>
                  <a:pt x="0" y="3127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356" y="2373732"/>
            <a:ext cx="11316429" cy="594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Must be a Gurnee Resident or have a strong connection to Gurnee (Business/Organization)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experience required – just a desire to serve in this way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are looking for diverse:</a:t>
            </a:r>
          </a:p>
          <a:p>
            <a:pPr marL="1209042" lvl="2" indent="-403014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Backgrounds</a:t>
            </a:r>
          </a:p>
          <a:p>
            <a:pPr marL="1209042" lvl="2" indent="-403014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Perspectives</a:t>
            </a:r>
          </a:p>
          <a:p>
            <a:pPr marL="1209042" lvl="2" indent="-403014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Ages: High School and up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Commission members will be appointed by the Mayor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Two year appointment – can serve consecutive terms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Please turn in a “Community Involvement &amp; Volunteer” related cover letter and/or resume to mtrujillo@village.gurnee.il.us by Friday, April 18, 2025.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9143" y="166681"/>
            <a:ext cx="14849713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Member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82940" y="2449932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382940" y="6009425"/>
            <a:ext cx="4876360" cy="3248875"/>
          </a:xfrm>
          <a:custGeom>
            <a:avLst/>
            <a:gdLst/>
            <a:ahLst/>
            <a:cxnLst/>
            <a:rect l="l" t="t" r="r" b="b"/>
            <a:pathLst>
              <a:path w="4876360" h="3248875">
                <a:moveTo>
                  <a:pt x="0" y="0"/>
                </a:moveTo>
                <a:lnTo>
                  <a:pt x="4876360" y="0"/>
                </a:lnTo>
                <a:lnTo>
                  <a:pt x="4876360" y="3248875"/>
                </a:lnTo>
                <a:lnTo>
                  <a:pt x="0" y="3248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356" y="2373732"/>
            <a:ext cx="10678920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Meetings are initially expected to be the second Tuesday of the Month at 7pm.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 schedule may adjust as the mission is refined and committees formed.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Members will work with each other to facilitate programs and initiatives to support the non-profits in the </a:t>
            </a:r>
            <a:r>
              <a:rPr lang="en-US" sz="3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community.</a:t>
            </a: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15818" y="166681"/>
            <a:ext cx="8056364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Meeting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99437"/>
            <a:chOff x="0" y="0"/>
            <a:chExt cx="4816593" cy="52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26601"/>
            </a:xfrm>
            <a:custGeom>
              <a:avLst/>
              <a:gdLst/>
              <a:ahLst/>
              <a:cxnLst/>
              <a:rect l="l" t="t" r="r" b="b"/>
              <a:pathLst>
                <a:path w="4816592" h="526601">
                  <a:moveTo>
                    <a:pt x="0" y="0"/>
                  </a:moveTo>
                  <a:lnTo>
                    <a:pt x="4816592" y="0"/>
                  </a:lnTo>
                  <a:lnTo>
                    <a:pt x="4816592" y="526601"/>
                  </a:lnTo>
                  <a:lnTo>
                    <a:pt x="0" y="526601"/>
                  </a:lnTo>
                  <a:close/>
                </a:path>
              </a:pathLst>
            </a:custGeom>
            <a:solidFill>
              <a:srgbClr val="003E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4816593" cy="70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731322" y="2422388"/>
            <a:ext cx="4527978" cy="41148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534782"/>
            <a:ext cx="11315700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4" lvl="1" indent="-388612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Information will be available on the Village of Gurnee Care Commission webpage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77224" lvl="1" indent="-388612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Add yourself to our email contact list that will share </a:t>
            </a:r>
            <a:r>
              <a:rPr lang="en-US" sz="3599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information </a:t>
            </a:r>
            <a:r>
              <a:rPr lang="en-US" sz="35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regarding the Care Commission.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754" y="166681"/>
            <a:ext cx="10562492" cy="154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Lets Stay in Touch!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412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 Bold</vt:lpstr>
      <vt:lpstr>Roboto</vt:lpstr>
      <vt:lpstr>Calibri</vt:lpstr>
      <vt:lpstr>League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Commission Informational Meeting</dc:title>
  <dc:creator>Matthew Trujillo</dc:creator>
  <cp:lastModifiedBy>Matthew Trujillo</cp:lastModifiedBy>
  <cp:revision>10</cp:revision>
  <cp:lastPrinted>2025-03-25T20:24:12Z</cp:lastPrinted>
  <dcterms:created xsi:type="dcterms:W3CDTF">2006-08-16T00:00:00Z</dcterms:created>
  <dcterms:modified xsi:type="dcterms:W3CDTF">2025-03-26T13:07:03Z</dcterms:modified>
  <dc:identifier>DAGhnZEcnXA</dc:identifier>
</cp:coreProperties>
</file>