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handoutMasterIdLst>
    <p:handoutMasterId r:id="rId17"/>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8288000" cy="10287000"/>
  <p:notesSz cx="7010400" cy="9296400"/>
  <p:embeddedFontLst>
    <p:embeddedFont>
      <p:font typeface="Optima" panose="020B0604020202020204" charset="0"/>
      <p:regular r:id="rId18"/>
    </p:embeddedFont>
    <p:embeddedFont>
      <p:font typeface="Calibri (MS) Bold" panose="020B0604020202020204" charset="0"/>
      <p:regular r:id="rId19"/>
    </p:embeddedFont>
    <p:embeddedFont>
      <p:font typeface="Calibri (MS)" panose="020B0604020202020204" charset="0"/>
      <p:regular r:id="rId20"/>
    </p:embeddedFont>
    <p:embeddedFont>
      <p:font typeface="Calibri (MS) Light" panose="020B0604020202020204" charset="0"/>
      <p:regular r:id="rId21"/>
    </p:embeddedFont>
    <p:embeddedFont>
      <p:font typeface="Calibri" panose="020F0502020204030204" pitchFamily="3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80" d="100"/>
          <a:sy n="80" d="100"/>
        </p:scale>
        <p:origin x="514"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2265B8E0-4287-4E21-8C0E-D8F96B326E81}" type="datetimeFigureOut">
              <a:rPr lang="en-US" smtClean="0"/>
              <a:t>3/10/2025</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AE7082C7-EF2B-485A-A01B-613F0ED70C3E}" type="slidenum">
              <a:rPr lang="en-US" smtClean="0"/>
              <a:t>‹#›</a:t>
            </a:fld>
            <a:endParaRPr lang="en-US"/>
          </a:p>
        </p:txBody>
      </p:sp>
    </p:spTree>
    <p:extLst>
      <p:ext uri="{BB962C8B-B14F-4D97-AF65-F5344CB8AC3E}">
        <p14:creationId xmlns:p14="http://schemas.microsoft.com/office/powerpoint/2010/main" val="14690664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7"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hyperlink" Target="https://www.surveymonkey.com/r/3CQVB93" TargetMode="External"/><Relationship Id="rId5" Type="http://schemas.openxmlformats.org/officeDocument/2006/relationships/image" Target="../media/image24.sv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www.gurnee.il.us/government/boards--commissions-and-committees/arts-commission" TargetMode="Externa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7" Type="http://schemas.openxmlformats.org/officeDocument/2006/relationships/image" Target="../media/image31.svg"/><Relationship Id="rId2" Type="http://schemas.openxmlformats.org/officeDocument/2006/relationships/image" Target="../media/image25.png"/><Relationship Id="rId1" Type="http://schemas.openxmlformats.org/officeDocument/2006/relationships/slideLayout" Target="../slideLayouts/slideLayout7.xml"/><Relationship Id="rId11" Type="http://schemas.openxmlformats.org/officeDocument/2006/relationships/image" Target="../media/image20.png"/><Relationship Id="rId10" Type="http://schemas.openxmlformats.org/officeDocument/2006/relationships/image" Target="../media/image9.png"/><Relationship Id="rId9" Type="http://schemas.openxmlformats.org/officeDocument/2006/relationships/image" Target="../media/image33.sv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1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https://library.municode.com/il/gurnee/codes/code_of_ordinances?nodeId=MUCO_CH2AD_ARTIIIOFEM_DIV9ET"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hyperlink" Target="https://mailchi.mp/village/gurnee-arts-commissio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018676"/>
            <a:ext cx="18288000" cy="23513143"/>
          </a:xfrm>
          <a:custGeom>
            <a:avLst/>
            <a:gdLst/>
            <a:ahLst/>
            <a:cxnLst/>
            <a:rect l="l" t="t" r="r" b="b"/>
            <a:pathLst>
              <a:path w="18288000" h="23513143">
                <a:moveTo>
                  <a:pt x="0" y="0"/>
                </a:moveTo>
                <a:lnTo>
                  <a:pt x="18288000" y="0"/>
                </a:lnTo>
                <a:lnTo>
                  <a:pt x="18288000" y="23513142"/>
                </a:lnTo>
                <a:lnTo>
                  <a:pt x="0" y="23513142"/>
                </a:lnTo>
                <a:lnTo>
                  <a:pt x="0" y="0"/>
                </a:lnTo>
                <a:close/>
              </a:path>
            </a:pathLst>
          </a:custGeom>
          <a:blipFill>
            <a:blip r:embed="rId2"/>
            <a:stretch>
              <a:fillRect l="-92616"/>
            </a:stretch>
          </a:blipFill>
        </p:spPr>
      </p:sp>
      <p:sp>
        <p:nvSpPr>
          <p:cNvPr id="3" name="AutoShape 3"/>
          <p:cNvSpPr/>
          <p:nvPr/>
        </p:nvSpPr>
        <p:spPr>
          <a:xfrm flipH="1">
            <a:off x="2761196" y="6658754"/>
            <a:ext cx="12765608" cy="0"/>
          </a:xfrm>
          <a:prstGeom prst="line">
            <a:avLst/>
          </a:prstGeom>
          <a:ln w="180975" cap="flat">
            <a:solidFill>
              <a:srgbClr val="101516"/>
            </a:solidFill>
            <a:prstDash val="solid"/>
            <a:headEnd type="none" w="sm" len="sm"/>
            <a:tailEnd type="none" w="sm" len="sm"/>
          </a:ln>
        </p:spPr>
      </p:sp>
      <p:sp>
        <p:nvSpPr>
          <p:cNvPr id="4" name="Freeform 4"/>
          <p:cNvSpPr/>
          <p:nvPr/>
        </p:nvSpPr>
        <p:spPr>
          <a:xfrm>
            <a:off x="2761196" y="1233269"/>
            <a:ext cx="12765608" cy="5106243"/>
          </a:xfrm>
          <a:custGeom>
            <a:avLst/>
            <a:gdLst/>
            <a:ahLst/>
            <a:cxnLst/>
            <a:rect l="l" t="t" r="r" b="b"/>
            <a:pathLst>
              <a:path w="12765608" h="5106243">
                <a:moveTo>
                  <a:pt x="0" y="0"/>
                </a:moveTo>
                <a:lnTo>
                  <a:pt x="12765608" y="0"/>
                </a:lnTo>
                <a:lnTo>
                  <a:pt x="12765608" y="5106243"/>
                </a:lnTo>
                <a:lnTo>
                  <a:pt x="0" y="5106243"/>
                </a:lnTo>
                <a:lnTo>
                  <a:pt x="0" y="0"/>
                </a:lnTo>
                <a:close/>
              </a:path>
            </a:pathLst>
          </a:custGeom>
          <a:blipFill>
            <a:blip r:embed="rId3"/>
            <a:stretch>
              <a:fillRect/>
            </a:stretch>
          </a:blipFill>
        </p:spPr>
      </p:sp>
      <p:sp>
        <p:nvSpPr>
          <p:cNvPr id="5" name="TextBox 5"/>
          <p:cNvSpPr txBox="1"/>
          <p:nvPr/>
        </p:nvSpPr>
        <p:spPr>
          <a:xfrm>
            <a:off x="2761196" y="6949420"/>
            <a:ext cx="12765608" cy="2104311"/>
          </a:xfrm>
          <a:prstGeom prst="rect">
            <a:avLst/>
          </a:prstGeom>
        </p:spPr>
        <p:txBody>
          <a:bodyPr lIns="0" tIns="0" rIns="0" bIns="0" rtlCol="0" anchor="t">
            <a:spAutoFit/>
          </a:bodyPr>
          <a:lstStyle/>
          <a:p>
            <a:pPr algn="ctr">
              <a:lnSpc>
                <a:spcPts val="13980"/>
              </a:lnSpc>
            </a:pPr>
            <a:r>
              <a:rPr lang="en-US" sz="13705">
                <a:solidFill>
                  <a:srgbClr val="101516"/>
                </a:solidFill>
                <a:latin typeface="Optima"/>
                <a:ea typeface="Optima"/>
                <a:cs typeface="Optima"/>
                <a:sym typeface="Optima"/>
              </a:rPr>
              <a:t>Arts Commission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2407385" y="2876445"/>
            <a:ext cx="4639783" cy="5772670"/>
          </a:xfrm>
          <a:custGeom>
            <a:avLst/>
            <a:gdLst/>
            <a:ahLst/>
            <a:cxnLst/>
            <a:rect l="l" t="t" r="r" b="b"/>
            <a:pathLst>
              <a:path w="4639783" h="5772670">
                <a:moveTo>
                  <a:pt x="0" y="0"/>
                </a:moveTo>
                <a:lnTo>
                  <a:pt x="4639783" y="0"/>
                </a:lnTo>
                <a:lnTo>
                  <a:pt x="4639783" y="5772670"/>
                </a:lnTo>
                <a:lnTo>
                  <a:pt x="0" y="5772670"/>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5" name="TextBox 5"/>
          <p:cNvSpPr txBox="1"/>
          <p:nvPr/>
        </p:nvSpPr>
        <p:spPr>
          <a:xfrm>
            <a:off x="712244" y="2131590"/>
            <a:ext cx="11100218" cy="1337310"/>
          </a:xfrm>
          <a:prstGeom prst="rect">
            <a:avLst/>
          </a:prstGeom>
        </p:spPr>
        <p:txBody>
          <a:bodyPr lIns="0" tIns="0" rIns="0" bIns="0" rtlCol="0" anchor="t">
            <a:spAutoFit/>
          </a:bodyPr>
          <a:lstStyle/>
          <a:p>
            <a:pPr marL="777237" lvl="1" indent="-388618" algn="l">
              <a:lnSpc>
                <a:spcPts val="5039"/>
              </a:lnSpc>
              <a:buFont typeface="Arial"/>
              <a:buChar char="•"/>
            </a:pPr>
            <a:r>
              <a:rPr lang="en-US" sz="3599">
                <a:solidFill>
                  <a:srgbClr val="003E6E"/>
                </a:solidFill>
                <a:latin typeface="Calibri (MS)"/>
                <a:ea typeface="Calibri (MS)"/>
                <a:cs typeface="Calibri (MS)"/>
                <a:sym typeface="Calibri (MS)"/>
              </a:rPr>
              <a:t>If you think of questions later, or ideas that you would like to share please add them to the list:</a:t>
            </a:r>
          </a:p>
        </p:txBody>
      </p:sp>
      <p:sp>
        <p:nvSpPr>
          <p:cNvPr id="6" name="TextBox 6"/>
          <p:cNvSpPr txBox="1"/>
          <p:nvPr/>
        </p:nvSpPr>
        <p:spPr>
          <a:xfrm>
            <a:off x="712244" y="363060"/>
            <a:ext cx="16863511" cy="1629857"/>
          </a:xfrm>
          <a:prstGeom prst="rect">
            <a:avLst/>
          </a:prstGeom>
        </p:spPr>
        <p:txBody>
          <a:bodyPr lIns="0" tIns="0" rIns="0" bIns="0" rtlCol="0" anchor="t">
            <a:spAutoFit/>
          </a:bodyPr>
          <a:lstStyle/>
          <a:p>
            <a:pPr algn="ctr">
              <a:lnSpc>
                <a:spcPts val="10673"/>
              </a:lnSpc>
            </a:pPr>
            <a:r>
              <a:rPr lang="en-US" sz="10464" b="1">
                <a:solidFill>
                  <a:srgbClr val="003E6E"/>
                </a:solidFill>
                <a:latin typeface="Calibri (MS) Bold"/>
                <a:ea typeface="Calibri (MS) Bold"/>
                <a:cs typeface="Calibri (MS) Bold"/>
                <a:sym typeface="Calibri (MS) Bold"/>
              </a:rPr>
              <a:t>What questions do you have?</a:t>
            </a:r>
          </a:p>
        </p:txBody>
      </p:sp>
      <p:sp>
        <p:nvSpPr>
          <p:cNvPr id="7" name="TextBox 7"/>
          <p:cNvSpPr txBox="1"/>
          <p:nvPr/>
        </p:nvSpPr>
        <p:spPr>
          <a:xfrm>
            <a:off x="1333191" y="4042038"/>
            <a:ext cx="8864024" cy="549105"/>
          </a:xfrm>
          <a:prstGeom prst="rect">
            <a:avLst/>
          </a:prstGeom>
        </p:spPr>
        <p:txBody>
          <a:bodyPr lIns="0" tIns="0" rIns="0" bIns="0" rtlCol="0" anchor="t">
            <a:spAutoFit/>
          </a:bodyPr>
          <a:lstStyle/>
          <a:p>
            <a:pPr algn="ctr">
              <a:lnSpc>
                <a:spcPts val="3675"/>
              </a:lnSpc>
              <a:spcBef>
                <a:spcPct val="0"/>
              </a:spcBef>
            </a:pPr>
            <a:r>
              <a:rPr lang="en-US" sz="3603" b="1" u="sng">
                <a:solidFill>
                  <a:srgbClr val="003E6E"/>
                </a:solidFill>
                <a:latin typeface="Calibri (MS) Bold"/>
                <a:ea typeface="Calibri (MS) Bold"/>
                <a:cs typeface="Calibri (MS) Bold"/>
                <a:sym typeface="Calibri (MS) Bold"/>
                <a:hlinkClick r:id="rId6" tooltip="https://www.surveymonkey.com/r/3CQVB93"/>
              </a:rPr>
              <a:t> https://www.surveymonkey.com/r/3CQVB93</a:t>
            </a: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61766" y="5524500"/>
            <a:ext cx="3467278" cy="346727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689541" y="4363554"/>
            <a:ext cx="6686637" cy="3819741"/>
          </a:xfrm>
          <a:custGeom>
            <a:avLst/>
            <a:gdLst/>
            <a:ahLst/>
            <a:cxnLst/>
            <a:rect l="l" t="t" r="r" b="b"/>
            <a:pathLst>
              <a:path w="6686637" h="3819741">
                <a:moveTo>
                  <a:pt x="0" y="0"/>
                </a:moveTo>
                <a:lnTo>
                  <a:pt x="6686637" y="0"/>
                </a:lnTo>
                <a:lnTo>
                  <a:pt x="6686637" y="3819741"/>
                </a:lnTo>
                <a:lnTo>
                  <a:pt x="0" y="3819741"/>
                </a:lnTo>
                <a:lnTo>
                  <a:pt x="0" y="0"/>
                </a:lnTo>
                <a:close/>
              </a:path>
            </a:pathLst>
          </a:custGeom>
          <a:blipFill>
            <a:blip r:embed="rId2"/>
            <a:stretch>
              <a:fillRect/>
            </a:stretch>
          </a:blipFill>
        </p:spPr>
      </p:sp>
      <p:sp>
        <p:nvSpPr>
          <p:cNvPr id="3" name="TextBox 3"/>
          <p:cNvSpPr txBox="1"/>
          <p:nvPr/>
        </p:nvSpPr>
        <p:spPr>
          <a:xfrm>
            <a:off x="3334107" y="684425"/>
            <a:ext cx="11619786" cy="1684338"/>
          </a:xfrm>
          <a:prstGeom prst="rect">
            <a:avLst/>
          </a:prstGeom>
        </p:spPr>
        <p:txBody>
          <a:bodyPr lIns="0" tIns="0" rIns="0" bIns="0" rtlCol="0" anchor="t">
            <a:spAutoFit/>
          </a:bodyPr>
          <a:lstStyle/>
          <a:p>
            <a:pPr algn="ctr">
              <a:lnSpc>
                <a:spcPts val="10979"/>
              </a:lnSpc>
              <a:spcBef>
                <a:spcPct val="0"/>
              </a:spcBef>
            </a:pPr>
            <a:r>
              <a:rPr lang="en-US" sz="10763" b="1">
                <a:solidFill>
                  <a:srgbClr val="003E6E"/>
                </a:solidFill>
                <a:latin typeface="Calibri (MS) Bold"/>
                <a:ea typeface="Calibri (MS) Bold"/>
                <a:cs typeface="Calibri (MS) Bold"/>
                <a:sym typeface="Calibri (MS) Bold"/>
              </a:rPr>
              <a:t>Ideas shared with us</a:t>
            </a:r>
          </a:p>
        </p:txBody>
      </p:sp>
      <p:sp>
        <p:nvSpPr>
          <p:cNvPr id="4" name="TextBox 4"/>
          <p:cNvSpPr txBox="1"/>
          <p:nvPr/>
        </p:nvSpPr>
        <p:spPr>
          <a:xfrm>
            <a:off x="1447161" y="2938792"/>
            <a:ext cx="15393679" cy="942929"/>
          </a:xfrm>
          <a:prstGeom prst="rect">
            <a:avLst/>
          </a:prstGeom>
        </p:spPr>
        <p:txBody>
          <a:bodyPr lIns="0" tIns="0" rIns="0" bIns="0" rtlCol="0" anchor="t">
            <a:spAutoFit/>
          </a:bodyPr>
          <a:lstStyle/>
          <a:p>
            <a:pPr algn="ctr">
              <a:lnSpc>
                <a:spcPts val="3397"/>
              </a:lnSpc>
              <a:spcBef>
                <a:spcPct val="0"/>
              </a:spcBef>
            </a:pPr>
            <a:r>
              <a:rPr lang="en-US" sz="3331" b="1">
                <a:solidFill>
                  <a:srgbClr val="003E6E"/>
                </a:solidFill>
                <a:latin typeface="Calibri (MS) Bold"/>
                <a:ea typeface="Calibri (MS) Bold"/>
                <a:cs typeface="Calibri (MS) Bold"/>
                <a:sym typeface="Calibri (MS) Bold"/>
              </a:rPr>
              <a:t>Arts &amp; Craft shows, Improv nights, Open Mic nights, Sip &amp; Paint classes, Gurnee specific sculptures (like the Chicago cows), cooking classes or international pot luck dinners</a:t>
            </a:r>
          </a:p>
        </p:txBody>
      </p:sp>
      <p:sp>
        <p:nvSpPr>
          <p:cNvPr id="5" name="TextBox 5"/>
          <p:cNvSpPr txBox="1"/>
          <p:nvPr/>
        </p:nvSpPr>
        <p:spPr>
          <a:xfrm>
            <a:off x="2689541" y="8646079"/>
            <a:ext cx="12908917" cy="999194"/>
          </a:xfrm>
          <a:prstGeom prst="rect">
            <a:avLst/>
          </a:prstGeom>
        </p:spPr>
        <p:txBody>
          <a:bodyPr lIns="0" tIns="0" rIns="0" bIns="0" rtlCol="0" anchor="t">
            <a:spAutoFit/>
          </a:bodyPr>
          <a:lstStyle/>
          <a:p>
            <a:pPr algn="ctr">
              <a:lnSpc>
                <a:spcPts val="6574"/>
              </a:lnSpc>
              <a:spcBef>
                <a:spcPct val="0"/>
              </a:spcBef>
            </a:pPr>
            <a:r>
              <a:rPr lang="en-US" sz="6445" b="1">
                <a:solidFill>
                  <a:srgbClr val="003E6E"/>
                </a:solidFill>
                <a:latin typeface="Calibri (MS) Bold"/>
                <a:ea typeface="Calibri (MS) Bold"/>
                <a:cs typeface="Calibri (MS) Bold"/>
                <a:sym typeface="Calibri (MS) Bold"/>
              </a:rPr>
              <a:t>Please share! The more, the merrier!</a:t>
            </a:r>
          </a:p>
        </p:txBody>
      </p:sp>
      <p:sp>
        <p:nvSpPr>
          <p:cNvPr id="6" name="Freeform 6"/>
          <p:cNvSpPr/>
          <p:nvPr/>
        </p:nvSpPr>
        <p:spPr>
          <a:xfrm>
            <a:off x="9868847" y="4363554"/>
            <a:ext cx="5729612" cy="3819741"/>
          </a:xfrm>
          <a:custGeom>
            <a:avLst/>
            <a:gdLst/>
            <a:ahLst/>
            <a:cxnLst/>
            <a:rect l="l" t="t" r="r" b="b"/>
            <a:pathLst>
              <a:path w="5729612" h="3819741">
                <a:moveTo>
                  <a:pt x="0" y="0"/>
                </a:moveTo>
                <a:lnTo>
                  <a:pt x="5729612" y="0"/>
                </a:lnTo>
                <a:lnTo>
                  <a:pt x="5729612" y="3819741"/>
                </a:lnTo>
                <a:lnTo>
                  <a:pt x="0" y="3819741"/>
                </a:lnTo>
                <a:lnTo>
                  <a:pt x="0" y="0"/>
                </a:lnTo>
                <a:close/>
              </a:path>
            </a:pathLst>
          </a:custGeom>
          <a:blipFill>
            <a:blip r:embed="rId3"/>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12244" y="3551497"/>
            <a:ext cx="10241459" cy="1337310"/>
          </a:xfrm>
          <a:prstGeom prst="rect">
            <a:avLst/>
          </a:prstGeom>
        </p:spPr>
        <p:txBody>
          <a:bodyPr lIns="0" tIns="0" rIns="0" bIns="0" rtlCol="0" anchor="t">
            <a:spAutoFit/>
          </a:bodyPr>
          <a:lstStyle/>
          <a:p>
            <a:pPr marL="777237" lvl="1" indent="-388618" algn="l">
              <a:lnSpc>
                <a:spcPts val="5039"/>
              </a:lnSpc>
              <a:buFont typeface="Arial"/>
              <a:buChar char="•"/>
            </a:pPr>
            <a:r>
              <a:rPr lang="en-US" sz="3599">
                <a:solidFill>
                  <a:srgbClr val="003E6E"/>
                </a:solidFill>
                <a:latin typeface="Calibri (MS)"/>
                <a:ea typeface="Calibri (MS)"/>
                <a:cs typeface="Calibri (MS)"/>
                <a:sym typeface="Calibri (MS)"/>
              </a:rPr>
              <a:t>Information will be available on the Gurnee Arts Commission webpage</a:t>
            </a:r>
          </a:p>
        </p:txBody>
      </p:sp>
      <p:sp>
        <p:nvSpPr>
          <p:cNvPr id="3" name="TextBox 3"/>
          <p:cNvSpPr txBox="1"/>
          <p:nvPr/>
        </p:nvSpPr>
        <p:spPr>
          <a:xfrm>
            <a:off x="712244" y="363060"/>
            <a:ext cx="16863511" cy="2982407"/>
          </a:xfrm>
          <a:prstGeom prst="rect">
            <a:avLst/>
          </a:prstGeom>
        </p:spPr>
        <p:txBody>
          <a:bodyPr lIns="0" tIns="0" rIns="0" bIns="0" rtlCol="0" anchor="t">
            <a:spAutoFit/>
          </a:bodyPr>
          <a:lstStyle/>
          <a:p>
            <a:pPr algn="ctr">
              <a:lnSpc>
                <a:spcPts val="10673"/>
              </a:lnSpc>
            </a:pPr>
            <a:r>
              <a:rPr lang="en-US" sz="10464" b="1">
                <a:solidFill>
                  <a:srgbClr val="003E6E"/>
                </a:solidFill>
                <a:latin typeface="Calibri (MS) Bold"/>
                <a:ea typeface="Calibri (MS) Bold"/>
                <a:cs typeface="Calibri (MS) Bold"/>
                <a:sym typeface="Calibri (MS) Bold"/>
              </a:rPr>
              <a:t>Gurnee Arts Commission Webpage</a:t>
            </a:r>
          </a:p>
        </p:txBody>
      </p:sp>
      <p:sp>
        <p:nvSpPr>
          <p:cNvPr id="4" name="TextBox 4"/>
          <p:cNvSpPr txBox="1"/>
          <p:nvPr/>
        </p:nvSpPr>
        <p:spPr>
          <a:xfrm>
            <a:off x="1028700" y="5355205"/>
            <a:ext cx="9979665" cy="1015830"/>
          </a:xfrm>
          <a:prstGeom prst="rect">
            <a:avLst/>
          </a:prstGeom>
        </p:spPr>
        <p:txBody>
          <a:bodyPr lIns="0" tIns="0" rIns="0" bIns="0" rtlCol="0" anchor="t">
            <a:spAutoFit/>
          </a:bodyPr>
          <a:lstStyle/>
          <a:p>
            <a:pPr algn="ctr">
              <a:lnSpc>
                <a:spcPts val="3675"/>
              </a:lnSpc>
              <a:spcBef>
                <a:spcPct val="0"/>
              </a:spcBef>
            </a:pPr>
            <a:r>
              <a:rPr lang="en-US" sz="3603" b="1" u="sng">
                <a:solidFill>
                  <a:srgbClr val="003E6E"/>
                </a:solidFill>
                <a:latin typeface="Calibri (MS) Bold"/>
                <a:ea typeface="Calibri (MS) Bold"/>
                <a:cs typeface="Calibri (MS) Bold"/>
                <a:sym typeface="Calibri (MS) Bold"/>
                <a:hlinkClick r:id="rId2" tooltip="https://www.gurnee.il.us/government/boards--commissions-and-committees/arts-commission"/>
              </a:rPr>
              <a:t>https://www.gurnee.il.us/government/boards--commissions-and-committees/arts-commission</a:t>
            </a:r>
          </a:p>
        </p:txBody>
      </p:sp>
      <p:sp>
        <p:nvSpPr>
          <p:cNvPr id="7" name="Freeform 7"/>
          <p:cNvSpPr/>
          <p:nvPr/>
        </p:nvSpPr>
        <p:spPr>
          <a:xfrm>
            <a:off x="11572586" y="3345467"/>
            <a:ext cx="5686714" cy="4513829"/>
          </a:xfrm>
          <a:custGeom>
            <a:avLst/>
            <a:gdLst/>
            <a:ahLst/>
            <a:cxnLst/>
            <a:rect l="l" t="t" r="r" b="b"/>
            <a:pathLst>
              <a:path w="5686714" h="4513829">
                <a:moveTo>
                  <a:pt x="0" y="0"/>
                </a:moveTo>
                <a:lnTo>
                  <a:pt x="5686714" y="0"/>
                </a:lnTo>
                <a:lnTo>
                  <a:pt x="5686714" y="4513829"/>
                </a:lnTo>
                <a:lnTo>
                  <a:pt x="0" y="4513829"/>
                </a:lnTo>
                <a:lnTo>
                  <a:pt x="0" y="0"/>
                </a:lnTo>
                <a:close/>
              </a:path>
            </a:pathLst>
          </a:custGeom>
          <a:blipFill>
            <a:blip r:embed="rId3"/>
            <a:stretch>
              <a:fillRect/>
            </a:stretch>
          </a:blipFill>
        </p:spPr>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007" y="6808858"/>
            <a:ext cx="2870348" cy="287034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12244" y="2055390"/>
            <a:ext cx="8879283" cy="6889381"/>
          </a:xfrm>
          <a:prstGeom prst="rect">
            <a:avLst/>
          </a:prstGeom>
        </p:spPr>
        <p:txBody>
          <a:bodyPr lIns="0" tIns="0" rIns="0" bIns="0" rtlCol="0" anchor="t">
            <a:spAutoFit/>
          </a:bodyPr>
          <a:lstStyle/>
          <a:p>
            <a:pPr algn="just">
              <a:lnSpc>
                <a:spcPts val="7720"/>
              </a:lnSpc>
            </a:pPr>
            <a:r>
              <a:rPr lang="en-US" sz="5514" b="1">
                <a:solidFill>
                  <a:srgbClr val="DB2E28"/>
                </a:solidFill>
                <a:latin typeface="Calibri (MS) Bold"/>
                <a:ea typeface="Calibri (MS) Bold"/>
                <a:cs typeface="Calibri (MS) Bold"/>
                <a:sym typeface="Calibri (MS) Bold"/>
              </a:rPr>
              <a:t>Add your email to the contact list!</a:t>
            </a:r>
          </a:p>
          <a:p>
            <a:pPr algn="just">
              <a:lnSpc>
                <a:spcPts val="7720"/>
              </a:lnSpc>
            </a:pPr>
            <a:endParaRPr lang="en-US" sz="5514" b="1">
              <a:solidFill>
                <a:srgbClr val="DB2E28"/>
              </a:solidFill>
              <a:latin typeface="Calibri (MS) Bold"/>
              <a:ea typeface="Calibri (MS) Bold"/>
              <a:cs typeface="Calibri (MS) Bold"/>
              <a:sym typeface="Calibri (MS) Bold"/>
            </a:endParaRPr>
          </a:p>
          <a:p>
            <a:pPr algn="just">
              <a:lnSpc>
                <a:spcPts val="7720"/>
              </a:lnSpc>
            </a:pPr>
            <a:endParaRPr lang="en-US" sz="5514" b="1">
              <a:solidFill>
                <a:srgbClr val="DB2E28"/>
              </a:solidFill>
              <a:latin typeface="Calibri (MS) Bold"/>
              <a:ea typeface="Calibri (MS) Bold"/>
              <a:cs typeface="Calibri (MS) Bold"/>
              <a:sym typeface="Calibri (MS) Bold"/>
            </a:endParaRPr>
          </a:p>
          <a:p>
            <a:pPr algn="just">
              <a:lnSpc>
                <a:spcPts val="7720"/>
              </a:lnSpc>
            </a:pPr>
            <a:endParaRPr lang="en-US" sz="5514" b="1">
              <a:solidFill>
                <a:srgbClr val="DB2E28"/>
              </a:solidFill>
              <a:latin typeface="Calibri (MS) Bold"/>
              <a:ea typeface="Calibri (MS) Bold"/>
              <a:cs typeface="Calibri (MS) Bold"/>
              <a:sym typeface="Calibri (MS) Bold"/>
            </a:endParaRPr>
          </a:p>
          <a:p>
            <a:pPr algn="just">
              <a:lnSpc>
                <a:spcPts val="7720"/>
              </a:lnSpc>
            </a:pPr>
            <a:r>
              <a:rPr lang="en-US" sz="5514" b="1">
                <a:solidFill>
                  <a:srgbClr val="67BCA7"/>
                </a:solidFill>
                <a:latin typeface="Calibri (MS) Bold"/>
                <a:ea typeface="Calibri (MS) Bold"/>
                <a:cs typeface="Calibri (MS) Bold"/>
                <a:sym typeface="Calibri (MS) Bold"/>
              </a:rPr>
              <a:t>Let us know any questions or ideas you have!</a:t>
            </a:r>
          </a:p>
        </p:txBody>
      </p:sp>
      <p:sp>
        <p:nvSpPr>
          <p:cNvPr id="7" name="Freeform 7"/>
          <p:cNvSpPr/>
          <p:nvPr/>
        </p:nvSpPr>
        <p:spPr>
          <a:xfrm>
            <a:off x="9877418" y="2889330"/>
            <a:ext cx="3563522" cy="1518951"/>
          </a:xfrm>
          <a:custGeom>
            <a:avLst/>
            <a:gdLst/>
            <a:ahLst/>
            <a:cxnLst/>
            <a:rect l="l" t="t" r="r" b="b"/>
            <a:pathLst>
              <a:path w="3563522" h="1518951">
                <a:moveTo>
                  <a:pt x="0" y="0"/>
                </a:moveTo>
                <a:lnTo>
                  <a:pt x="3563522" y="0"/>
                </a:lnTo>
                <a:lnTo>
                  <a:pt x="3563522" y="1518951"/>
                </a:lnTo>
                <a:lnTo>
                  <a:pt x="0" y="1518951"/>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712244" y="353535"/>
            <a:ext cx="16863511" cy="1684338"/>
          </a:xfrm>
          <a:prstGeom prst="rect">
            <a:avLst/>
          </a:prstGeom>
        </p:spPr>
        <p:txBody>
          <a:bodyPr lIns="0" tIns="0" rIns="0" bIns="0" rtlCol="0" anchor="t">
            <a:spAutoFit/>
          </a:bodyPr>
          <a:lstStyle/>
          <a:p>
            <a:pPr algn="ctr">
              <a:lnSpc>
                <a:spcPts val="10979"/>
              </a:lnSpc>
            </a:pPr>
            <a:r>
              <a:rPr lang="en-US" sz="10763" b="1">
                <a:solidFill>
                  <a:srgbClr val="003E6E"/>
                </a:solidFill>
                <a:latin typeface="Calibri (MS) Bold"/>
                <a:ea typeface="Calibri (MS) Bold"/>
                <a:cs typeface="Calibri (MS) Bold"/>
                <a:sym typeface="Calibri (MS) Bold"/>
              </a:rPr>
              <a:t>Next Steps</a:t>
            </a:r>
          </a:p>
        </p:txBody>
      </p:sp>
      <p:sp>
        <p:nvSpPr>
          <p:cNvPr id="9" name="Freeform 9"/>
          <p:cNvSpPr/>
          <p:nvPr/>
        </p:nvSpPr>
        <p:spPr>
          <a:xfrm>
            <a:off x="9983836" y="7730639"/>
            <a:ext cx="3563522" cy="1518951"/>
          </a:xfrm>
          <a:custGeom>
            <a:avLst/>
            <a:gdLst/>
            <a:ahLst/>
            <a:cxnLst/>
            <a:rect l="l" t="t" r="r" b="b"/>
            <a:pathLst>
              <a:path w="3563522" h="1518951">
                <a:moveTo>
                  <a:pt x="0" y="0"/>
                </a:moveTo>
                <a:lnTo>
                  <a:pt x="3563522" y="0"/>
                </a:lnTo>
                <a:lnTo>
                  <a:pt x="3563522" y="1518951"/>
                </a:lnTo>
                <a:lnTo>
                  <a:pt x="0" y="151895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TextBox 10"/>
          <p:cNvSpPr txBox="1"/>
          <p:nvPr/>
        </p:nvSpPr>
        <p:spPr>
          <a:xfrm>
            <a:off x="13546813" y="1190941"/>
            <a:ext cx="3775097" cy="892987"/>
          </a:xfrm>
          <a:prstGeom prst="rect">
            <a:avLst/>
          </a:prstGeom>
        </p:spPr>
        <p:txBody>
          <a:bodyPr lIns="0" tIns="0" rIns="0" bIns="0" rtlCol="0" anchor="t">
            <a:spAutoFit/>
          </a:bodyPr>
          <a:lstStyle/>
          <a:p>
            <a:pPr algn="ctr">
              <a:lnSpc>
                <a:spcPts val="5844"/>
              </a:lnSpc>
            </a:pPr>
            <a:r>
              <a:rPr lang="en-US" sz="5729" b="1">
                <a:solidFill>
                  <a:srgbClr val="DB2E28"/>
                </a:solidFill>
                <a:latin typeface="Calibri (MS) Bold"/>
                <a:ea typeface="Calibri (MS) Bold"/>
                <a:cs typeface="Calibri (MS) Bold"/>
                <a:sym typeface="Calibri (MS) Bold"/>
              </a:rPr>
              <a:t>Contact List</a:t>
            </a:r>
          </a:p>
        </p:txBody>
      </p:sp>
      <p:sp>
        <p:nvSpPr>
          <p:cNvPr id="11" name="TextBox 11"/>
          <p:cNvSpPr txBox="1"/>
          <p:nvPr/>
        </p:nvSpPr>
        <p:spPr>
          <a:xfrm>
            <a:off x="13527873" y="6102433"/>
            <a:ext cx="3775097" cy="892987"/>
          </a:xfrm>
          <a:prstGeom prst="rect">
            <a:avLst/>
          </a:prstGeom>
        </p:spPr>
        <p:txBody>
          <a:bodyPr lIns="0" tIns="0" rIns="0" bIns="0" rtlCol="0" anchor="t">
            <a:spAutoFit/>
          </a:bodyPr>
          <a:lstStyle/>
          <a:p>
            <a:pPr algn="ctr">
              <a:lnSpc>
                <a:spcPts val="5844"/>
              </a:lnSpc>
            </a:pPr>
            <a:r>
              <a:rPr lang="en-US" sz="5729" b="1">
                <a:solidFill>
                  <a:srgbClr val="67BCA7"/>
                </a:solidFill>
                <a:latin typeface="Calibri (MS) Bold"/>
                <a:ea typeface="Calibri (MS) Bold"/>
                <a:cs typeface="Calibri (MS) Bold"/>
                <a:sym typeface="Calibri (MS) Bold"/>
              </a:rPr>
              <a:t>Questions</a:t>
            </a:r>
          </a:p>
        </p:txBody>
      </p:sp>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922983" y="2083928"/>
            <a:ext cx="3022755" cy="3022755"/>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700721" y="6756475"/>
            <a:ext cx="3467278" cy="346727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78459" y="1852769"/>
            <a:ext cx="6560865" cy="6396844"/>
          </a:xfrm>
          <a:custGeom>
            <a:avLst/>
            <a:gdLst/>
            <a:ahLst/>
            <a:cxnLst/>
            <a:rect l="l" t="t" r="r" b="b"/>
            <a:pathLst>
              <a:path w="6560865" h="6396844">
                <a:moveTo>
                  <a:pt x="0" y="0"/>
                </a:moveTo>
                <a:lnTo>
                  <a:pt x="6560865" y="0"/>
                </a:lnTo>
                <a:lnTo>
                  <a:pt x="6560865" y="6396843"/>
                </a:lnTo>
                <a:lnTo>
                  <a:pt x="0" y="6396843"/>
                </a:lnTo>
                <a:lnTo>
                  <a:pt x="0" y="0"/>
                </a:lnTo>
                <a:close/>
              </a:path>
            </a:pathLst>
          </a:custGeom>
          <a:blipFill>
            <a:blip r:embed="rId2"/>
            <a:stretch>
              <a:fillRect/>
            </a:stretch>
          </a:blipFill>
        </p:spPr>
      </p:sp>
      <p:sp>
        <p:nvSpPr>
          <p:cNvPr id="3" name="Freeform 3"/>
          <p:cNvSpPr/>
          <p:nvPr/>
        </p:nvSpPr>
        <p:spPr>
          <a:xfrm>
            <a:off x="12891732" y="2732532"/>
            <a:ext cx="3734319" cy="4821935"/>
          </a:xfrm>
          <a:custGeom>
            <a:avLst/>
            <a:gdLst/>
            <a:ahLst/>
            <a:cxnLst/>
            <a:rect l="l" t="t" r="r" b="b"/>
            <a:pathLst>
              <a:path w="3734319" h="4821935">
                <a:moveTo>
                  <a:pt x="0" y="0"/>
                </a:moveTo>
                <a:lnTo>
                  <a:pt x="3734319" y="0"/>
                </a:lnTo>
                <a:lnTo>
                  <a:pt x="3734319" y="4821936"/>
                </a:lnTo>
                <a:lnTo>
                  <a:pt x="0" y="4821936"/>
                </a:lnTo>
                <a:lnTo>
                  <a:pt x="0" y="0"/>
                </a:lnTo>
                <a:close/>
              </a:path>
            </a:pathLst>
          </a:custGeom>
          <a:blipFill>
            <a:blip r:embed="rId3">
              <a:extLst>
                <a:ext uri="{96DAC541-7B7A-43D3-8B79-37D633B846F1}">
                  <asvg:svgBlip xmlns:asvg="http://schemas.microsoft.com/office/drawing/2016/SVG/main" xmlns="" r:embed="rId4"/>
                </a:ext>
              </a:extLst>
            </a:blip>
            <a:stretch>
              <a:fillRect r="-17180"/>
            </a:stretch>
          </a:blipFill>
        </p:spPr>
      </p:sp>
      <p:sp>
        <p:nvSpPr>
          <p:cNvPr id="4" name="TextBox 4"/>
          <p:cNvSpPr txBox="1"/>
          <p:nvPr/>
        </p:nvSpPr>
        <p:spPr>
          <a:xfrm>
            <a:off x="712244" y="2150640"/>
            <a:ext cx="10381794" cy="7699640"/>
          </a:xfrm>
          <a:prstGeom prst="rect">
            <a:avLst/>
          </a:prstGeom>
        </p:spPr>
        <p:txBody>
          <a:bodyPr lIns="0" tIns="0" rIns="0" bIns="0" rtlCol="0" anchor="t">
            <a:spAutoFit/>
          </a:bodyPr>
          <a:lstStyle/>
          <a:p>
            <a:pPr marL="780383" lvl="1" indent="-390191" algn="l">
              <a:lnSpc>
                <a:spcPts val="5060"/>
              </a:lnSpc>
              <a:buFont typeface="Arial"/>
              <a:buChar char="•"/>
            </a:pPr>
            <a:r>
              <a:rPr lang="en-US" sz="3614">
                <a:solidFill>
                  <a:srgbClr val="003E6E"/>
                </a:solidFill>
                <a:latin typeface="Calibri (MS)"/>
                <a:ea typeface="Calibri (MS)"/>
                <a:cs typeface="Calibri (MS)"/>
                <a:sym typeface="Calibri (MS)"/>
              </a:rPr>
              <a:t>If you are a resident or business/organization interested in joining the Arts Commission:</a:t>
            </a:r>
          </a:p>
          <a:p>
            <a:pPr marL="2341149" lvl="3" indent="-585287" algn="l">
              <a:lnSpc>
                <a:spcPts val="5060"/>
              </a:lnSpc>
              <a:buFont typeface="Arial"/>
              <a:buChar char="￭"/>
            </a:pPr>
            <a:r>
              <a:rPr lang="en-US" sz="3614">
                <a:solidFill>
                  <a:srgbClr val="003E6E"/>
                </a:solidFill>
                <a:latin typeface="Calibri (MS)"/>
                <a:ea typeface="Calibri (MS)"/>
                <a:cs typeface="Calibri (MS)"/>
                <a:sym typeface="Calibri (MS)"/>
              </a:rPr>
              <a:t>Please turn in a “Community Involvement &amp; Arts” related cover letter and resume or portfolio to mtrujillo@village.gurnee.il.us by Friday, April 11, 2025.</a:t>
            </a:r>
          </a:p>
          <a:p>
            <a:pPr algn="l">
              <a:lnSpc>
                <a:spcPts val="5060"/>
              </a:lnSpc>
            </a:pPr>
            <a:endParaRPr lang="en-US" sz="3614">
              <a:solidFill>
                <a:srgbClr val="003E6E"/>
              </a:solidFill>
              <a:latin typeface="Calibri (MS)"/>
              <a:ea typeface="Calibri (MS)"/>
              <a:cs typeface="Calibri (MS)"/>
              <a:sym typeface="Calibri (MS)"/>
            </a:endParaRPr>
          </a:p>
          <a:p>
            <a:pPr marL="780383" lvl="1" indent="-390191" algn="l">
              <a:lnSpc>
                <a:spcPts val="5060"/>
              </a:lnSpc>
              <a:buFont typeface="Arial"/>
              <a:buChar char="•"/>
            </a:pPr>
            <a:r>
              <a:rPr lang="en-US" sz="3614">
                <a:solidFill>
                  <a:srgbClr val="003E6E"/>
                </a:solidFill>
                <a:latin typeface="Calibri (MS)"/>
                <a:ea typeface="Calibri (MS)"/>
                <a:cs typeface="Calibri (MS)"/>
                <a:sym typeface="Calibri (MS)"/>
              </a:rPr>
              <a:t>Meetings are expected to be the second Monday of the Month at 6pm. (Holidays may move meetings, but we are looking at Monday evenings)</a:t>
            </a:r>
          </a:p>
          <a:p>
            <a:pPr algn="l">
              <a:lnSpc>
                <a:spcPts val="5060"/>
              </a:lnSpc>
            </a:pPr>
            <a:endParaRPr lang="en-US" sz="3614">
              <a:solidFill>
                <a:srgbClr val="003E6E"/>
              </a:solidFill>
              <a:latin typeface="Calibri (MS)"/>
              <a:ea typeface="Calibri (MS)"/>
              <a:cs typeface="Calibri (MS)"/>
              <a:sym typeface="Calibri (MS)"/>
            </a:endParaRPr>
          </a:p>
          <a:p>
            <a:pPr marL="780383" lvl="1" indent="-390191" algn="l">
              <a:lnSpc>
                <a:spcPts val="5060"/>
              </a:lnSpc>
              <a:buFont typeface="Arial"/>
              <a:buChar char="•"/>
            </a:pPr>
            <a:r>
              <a:rPr lang="en-US" sz="3614" b="1" u="sng">
                <a:solidFill>
                  <a:srgbClr val="003E6E"/>
                </a:solidFill>
                <a:latin typeface="Calibri (MS) Bold"/>
                <a:ea typeface="Calibri (MS) Bold"/>
                <a:cs typeface="Calibri (MS) Bold"/>
                <a:sym typeface="Calibri (MS) Bold"/>
              </a:rPr>
              <a:t>First Meeting</a:t>
            </a:r>
            <a:r>
              <a:rPr lang="en-US" sz="3614" u="sng">
                <a:solidFill>
                  <a:srgbClr val="003E6E"/>
                </a:solidFill>
                <a:latin typeface="Calibri (MS)"/>
                <a:ea typeface="Calibri (MS)"/>
                <a:cs typeface="Calibri (MS)"/>
                <a:sym typeface="Calibri (MS)"/>
              </a:rPr>
              <a:t> </a:t>
            </a:r>
            <a:r>
              <a:rPr lang="en-US" sz="3614">
                <a:solidFill>
                  <a:srgbClr val="003E6E"/>
                </a:solidFill>
                <a:latin typeface="Calibri (MS)"/>
                <a:ea typeface="Calibri (MS)"/>
                <a:cs typeface="Calibri (MS)"/>
                <a:sym typeface="Calibri (MS)"/>
              </a:rPr>
              <a:t>- Monday May 12, 2025 at 6pm</a:t>
            </a:r>
          </a:p>
        </p:txBody>
      </p:sp>
      <p:sp>
        <p:nvSpPr>
          <p:cNvPr id="5" name="TextBox 5"/>
          <p:cNvSpPr txBox="1"/>
          <p:nvPr/>
        </p:nvSpPr>
        <p:spPr>
          <a:xfrm>
            <a:off x="712244" y="353535"/>
            <a:ext cx="16863511" cy="1684338"/>
          </a:xfrm>
          <a:prstGeom prst="rect">
            <a:avLst/>
          </a:prstGeom>
        </p:spPr>
        <p:txBody>
          <a:bodyPr lIns="0" tIns="0" rIns="0" bIns="0" rtlCol="0" anchor="t">
            <a:spAutoFit/>
          </a:bodyPr>
          <a:lstStyle/>
          <a:p>
            <a:pPr algn="ctr">
              <a:lnSpc>
                <a:spcPts val="10979"/>
              </a:lnSpc>
            </a:pPr>
            <a:r>
              <a:rPr lang="en-US" sz="10763" b="1">
                <a:solidFill>
                  <a:srgbClr val="003E6E"/>
                </a:solidFill>
                <a:latin typeface="Calibri (MS) Bold"/>
                <a:ea typeface="Calibri (MS) Bold"/>
                <a:cs typeface="Calibri (MS) Bold"/>
                <a:sym typeface="Calibri (MS) Bold"/>
              </a:rPr>
              <a:t>Next Steps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709130" y="1141029"/>
            <a:ext cx="8869741" cy="8004941"/>
          </a:xfrm>
          <a:custGeom>
            <a:avLst/>
            <a:gdLst/>
            <a:ahLst/>
            <a:cxnLst/>
            <a:rect l="l" t="t" r="r" b="b"/>
            <a:pathLst>
              <a:path w="8869741" h="8004941">
                <a:moveTo>
                  <a:pt x="0" y="0"/>
                </a:moveTo>
                <a:lnTo>
                  <a:pt x="8869740" y="0"/>
                </a:lnTo>
                <a:lnTo>
                  <a:pt x="8869740" y="8004942"/>
                </a:lnTo>
                <a:lnTo>
                  <a:pt x="0" y="800494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12244" y="2211910"/>
            <a:ext cx="12166176" cy="6901815"/>
          </a:xfrm>
          <a:prstGeom prst="rect">
            <a:avLst/>
          </a:prstGeom>
        </p:spPr>
        <p:txBody>
          <a:bodyPr lIns="0" tIns="0" rIns="0" bIns="0" rtlCol="0" anchor="t">
            <a:spAutoFit/>
          </a:bodyPr>
          <a:lstStyle/>
          <a:p>
            <a:pPr marL="647700" lvl="1" indent="-323850" algn="just">
              <a:lnSpc>
                <a:spcPts val="4200"/>
              </a:lnSpc>
              <a:buFont typeface="Arial"/>
              <a:buChar char="•"/>
            </a:pPr>
            <a:r>
              <a:rPr lang="en-US" sz="3000" dirty="0">
                <a:solidFill>
                  <a:srgbClr val="003E6E"/>
                </a:solidFill>
                <a:latin typeface="Calibri (MS)"/>
                <a:ea typeface="Calibri (MS)"/>
                <a:cs typeface="Calibri (MS)"/>
                <a:sym typeface="Calibri (MS)"/>
              </a:rPr>
              <a:t>Matt Trujillo, Community Engagement Coordinator </a:t>
            </a:r>
          </a:p>
          <a:p>
            <a:pPr marL="1295400" lvl="2" indent="-431800" algn="l">
              <a:lnSpc>
                <a:spcPts val="4200"/>
              </a:lnSpc>
              <a:buFont typeface="Arial"/>
              <a:buChar char="⚬"/>
            </a:pPr>
            <a:r>
              <a:rPr lang="en-US" sz="3000" dirty="0">
                <a:solidFill>
                  <a:srgbClr val="003E6E"/>
                </a:solidFill>
                <a:latin typeface="Calibri (MS)"/>
                <a:ea typeface="Calibri (MS)"/>
                <a:cs typeface="Calibri (MS)"/>
                <a:sym typeface="Calibri (MS)"/>
              </a:rPr>
              <a:t>I work on community events and initiatives, oversee our Small Business Capital Grant Program, and assist with some Economic Development projects. </a:t>
            </a:r>
          </a:p>
          <a:p>
            <a:pPr algn="l">
              <a:lnSpc>
                <a:spcPts val="4200"/>
              </a:lnSpc>
            </a:pPr>
            <a:endParaRPr lang="en-US" sz="3000" dirty="0">
              <a:solidFill>
                <a:srgbClr val="003E6E"/>
              </a:solidFill>
              <a:latin typeface="Calibri (MS)"/>
              <a:ea typeface="Calibri (MS)"/>
              <a:cs typeface="Calibri (MS)"/>
              <a:sym typeface="Calibri (MS)"/>
            </a:endParaRPr>
          </a:p>
          <a:p>
            <a:pPr marL="647700" lvl="1" indent="-323850" algn="l">
              <a:lnSpc>
                <a:spcPts val="4200"/>
              </a:lnSpc>
              <a:buFont typeface="Arial"/>
              <a:buChar char="•"/>
            </a:pPr>
            <a:r>
              <a:rPr lang="en-US" sz="3000" dirty="0">
                <a:solidFill>
                  <a:srgbClr val="003E6E"/>
                </a:solidFill>
                <a:latin typeface="Calibri (MS)"/>
                <a:ea typeface="Calibri (MS)"/>
                <a:cs typeface="Calibri (MS)"/>
                <a:sym typeface="Calibri (MS)"/>
              </a:rPr>
              <a:t>I will be the Staff Liaison for the Arts Commission</a:t>
            </a:r>
          </a:p>
          <a:p>
            <a:pPr algn="l">
              <a:lnSpc>
                <a:spcPts val="4200"/>
              </a:lnSpc>
            </a:pPr>
            <a:endParaRPr lang="en-US" sz="3000" dirty="0">
              <a:solidFill>
                <a:srgbClr val="003E6E"/>
              </a:solidFill>
              <a:latin typeface="Calibri (MS)"/>
              <a:ea typeface="Calibri (MS)"/>
              <a:cs typeface="Calibri (MS)"/>
              <a:sym typeface="Calibri (MS)"/>
            </a:endParaRPr>
          </a:p>
          <a:p>
            <a:pPr marL="647700" lvl="1" indent="-323850" algn="l">
              <a:lnSpc>
                <a:spcPts val="4200"/>
              </a:lnSpc>
              <a:buFont typeface="Arial"/>
              <a:buChar char="•"/>
            </a:pPr>
            <a:r>
              <a:rPr lang="en-US" sz="3000" dirty="0">
                <a:solidFill>
                  <a:srgbClr val="003E6E"/>
                </a:solidFill>
                <a:latin typeface="Calibri (MS)"/>
                <a:ea typeface="Calibri (MS)"/>
                <a:cs typeface="Calibri (MS)"/>
                <a:sym typeface="Calibri (MS)"/>
              </a:rPr>
              <a:t>I do Circus Arts!</a:t>
            </a:r>
          </a:p>
          <a:p>
            <a:pPr marL="1295400" lvl="2" indent="-431800" algn="l">
              <a:lnSpc>
                <a:spcPts val="4200"/>
              </a:lnSpc>
              <a:buFont typeface="Arial"/>
              <a:buChar char="⚬"/>
            </a:pPr>
            <a:r>
              <a:rPr lang="en-US" sz="3000" dirty="0">
                <a:solidFill>
                  <a:srgbClr val="003E6E"/>
                </a:solidFill>
                <a:latin typeface="Calibri (MS)"/>
                <a:ea typeface="Calibri (MS)"/>
                <a:cs typeface="Calibri (MS)"/>
                <a:sym typeface="Calibri (MS)"/>
              </a:rPr>
              <a:t>Juggling, Unicycles, Balloon Animals, and clowning.</a:t>
            </a:r>
          </a:p>
          <a:p>
            <a:pPr marL="1295400" lvl="2" indent="-431800" algn="l">
              <a:lnSpc>
                <a:spcPts val="4200"/>
              </a:lnSpc>
              <a:buFont typeface="Arial"/>
              <a:buChar char="⚬"/>
            </a:pPr>
            <a:r>
              <a:rPr lang="en-US" sz="3000" dirty="0">
                <a:solidFill>
                  <a:srgbClr val="003E6E"/>
                </a:solidFill>
                <a:latin typeface="Calibri (MS)"/>
                <a:ea typeface="Calibri (MS)"/>
                <a:cs typeface="Calibri (MS)"/>
                <a:sym typeface="Calibri (MS)"/>
              </a:rPr>
              <a:t>I went to school at Illinois State University and performed in the Gamma Phi Circus for 4 years. </a:t>
            </a:r>
          </a:p>
          <a:p>
            <a:pPr marL="1295400" lvl="2" indent="-431800" algn="l">
              <a:lnSpc>
                <a:spcPts val="4200"/>
              </a:lnSpc>
              <a:buFont typeface="Arial"/>
              <a:buChar char="⚬"/>
            </a:pPr>
            <a:r>
              <a:rPr lang="en-US" sz="3000" dirty="0">
                <a:solidFill>
                  <a:srgbClr val="003E6E"/>
                </a:solidFill>
                <a:latin typeface="Calibri (MS)"/>
                <a:ea typeface="Calibri (MS)"/>
                <a:cs typeface="Calibri (MS)"/>
                <a:sym typeface="Calibri (MS)"/>
              </a:rPr>
              <a:t>I teach youth circus at Circus Kazoo in Grayslake, IL.</a:t>
            </a:r>
          </a:p>
          <a:p>
            <a:pPr algn="l">
              <a:lnSpc>
                <a:spcPts val="3060"/>
              </a:lnSpc>
            </a:pPr>
            <a:endParaRPr lang="en-US" sz="3000" dirty="0">
              <a:solidFill>
                <a:srgbClr val="003E6E"/>
              </a:solidFill>
              <a:latin typeface="Calibri (MS)"/>
              <a:ea typeface="Calibri (MS)"/>
              <a:cs typeface="Calibri (MS)"/>
              <a:sym typeface="Calibri (MS)"/>
            </a:endParaRPr>
          </a:p>
        </p:txBody>
      </p:sp>
      <p:sp>
        <p:nvSpPr>
          <p:cNvPr id="3" name="Freeform 3"/>
          <p:cNvSpPr/>
          <p:nvPr/>
        </p:nvSpPr>
        <p:spPr>
          <a:xfrm>
            <a:off x="13381084" y="2418528"/>
            <a:ext cx="3776688" cy="5035584"/>
          </a:xfrm>
          <a:custGeom>
            <a:avLst/>
            <a:gdLst/>
            <a:ahLst/>
            <a:cxnLst/>
            <a:rect l="l" t="t" r="r" b="b"/>
            <a:pathLst>
              <a:path w="3776688" h="5035584">
                <a:moveTo>
                  <a:pt x="0" y="0"/>
                </a:moveTo>
                <a:lnTo>
                  <a:pt x="3776688" y="0"/>
                </a:lnTo>
                <a:lnTo>
                  <a:pt x="3776688" y="5035585"/>
                </a:lnTo>
                <a:lnTo>
                  <a:pt x="0" y="5035585"/>
                </a:lnTo>
                <a:lnTo>
                  <a:pt x="0" y="0"/>
                </a:lnTo>
                <a:close/>
              </a:path>
            </a:pathLst>
          </a:custGeom>
          <a:blipFill>
            <a:blip r:embed="rId2"/>
            <a:stretch>
              <a:fillRect/>
            </a:stretch>
          </a:blipFill>
          <a:ln cap="sq">
            <a:noFill/>
            <a:prstDash val="solid"/>
            <a:miter/>
          </a:ln>
        </p:spPr>
      </p:sp>
      <p:sp>
        <p:nvSpPr>
          <p:cNvPr id="4" name="TextBox 4"/>
          <p:cNvSpPr txBox="1"/>
          <p:nvPr/>
        </p:nvSpPr>
        <p:spPr>
          <a:xfrm>
            <a:off x="712244" y="395755"/>
            <a:ext cx="16863511" cy="1939980"/>
          </a:xfrm>
          <a:prstGeom prst="rect">
            <a:avLst/>
          </a:prstGeom>
        </p:spPr>
        <p:txBody>
          <a:bodyPr lIns="0" tIns="0" rIns="0" bIns="0" rtlCol="0" anchor="t">
            <a:spAutoFit/>
          </a:bodyPr>
          <a:lstStyle/>
          <a:p>
            <a:pPr algn="ctr">
              <a:lnSpc>
                <a:spcPts val="12610"/>
              </a:lnSpc>
            </a:pPr>
            <a:r>
              <a:rPr lang="en-US" sz="12363" b="1">
                <a:solidFill>
                  <a:srgbClr val="003E6E"/>
                </a:solidFill>
                <a:latin typeface="Calibri (MS) Bold"/>
                <a:ea typeface="Calibri (MS) Bold"/>
                <a:cs typeface="Calibri (MS) Bold"/>
                <a:sym typeface="Calibri (MS) Bold"/>
              </a:rPr>
              <a:t>Introduction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969393" y="3884190"/>
            <a:ext cx="5691577" cy="4062363"/>
          </a:xfrm>
          <a:custGeom>
            <a:avLst/>
            <a:gdLst/>
            <a:ahLst/>
            <a:cxnLst/>
            <a:rect l="l" t="t" r="r" b="b"/>
            <a:pathLst>
              <a:path w="5691577" h="4062363">
                <a:moveTo>
                  <a:pt x="0" y="0"/>
                </a:moveTo>
                <a:lnTo>
                  <a:pt x="5691577" y="0"/>
                </a:lnTo>
                <a:lnTo>
                  <a:pt x="5691577" y="4062363"/>
                </a:lnTo>
                <a:lnTo>
                  <a:pt x="0" y="4062363"/>
                </a:lnTo>
                <a:lnTo>
                  <a:pt x="0" y="0"/>
                </a:lnTo>
                <a:close/>
              </a:path>
            </a:pathLst>
          </a:custGeom>
          <a:blipFill>
            <a:blip r:embed="rId2"/>
            <a:stretch>
              <a:fillRect/>
            </a:stretch>
          </a:blipFill>
        </p:spPr>
      </p:sp>
      <p:sp>
        <p:nvSpPr>
          <p:cNvPr id="3" name="TextBox 3"/>
          <p:cNvSpPr txBox="1"/>
          <p:nvPr/>
        </p:nvSpPr>
        <p:spPr>
          <a:xfrm>
            <a:off x="712244" y="344010"/>
            <a:ext cx="16863511" cy="3540180"/>
          </a:xfrm>
          <a:prstGeom prst="rect">
            <a:avLst/>
          </a:prstGeom>
        </p:spPr>
        <p:txBody>
          <a:bodyPr lIns="0" tIns="0" rIns="0" bIns="0" rtlCol="0" anchor="t">
            <a:spAutoFit/>
          </a:bodyPr>
          <a:lstStyle/>
          <a:p>
            <a:pPr algn="ctr">
              <a:lnSpc>
                <a:spcPts val="12610"/>
              </a:lnSpc>
            </a:pPr>
            <a:r>
              <a:rPr lang="en-US" sz="12363" b="1">
                <a:solidFill>
                  <a:srgbClr val="003E6E"/>
                </a:solidFill>
                <a:latin typeface="Calibri (MS) Bold"/>
                <a:ea typeface="Calibri (MS) Bold"/>
                <a:cs typeface="Calibri (MS) Bold"/>
                <a:sym typeface="Calibri (MS) Bold"/>
              </a:rPr>
              <a:t>Why start an Arts Commission?</a:t>
            </a:r>
          </a:p>
        </p:txBody>
      </p:sp>
      <p:sp>
        <p:nvSpPr>
          <p:cNvPr id="4" name="TextBox 4"/>
          <p:cNvSpPr txBox="1"/>
          <p:nvPr/>
        </p:nvSpPr>
        <p:spPr>
          <a:xfrm>
            <a:off x="712244" y="3813472"/>
            <a:ext cx="11048473" cy="5811012"/>
          </a:xfrm>
          <a:prstGeom prst="rect">
            <a:avLst/>
          </a:prstGeom>
        </p:spPr>
        <p:txBody>
          <a:bodyPr lIns="0" tIns="0" rIns="0" bIns="0" rtlCol="0" anchor="t">
            <a:spAutoFit/>
          </a:bodyPr>
          <a:lstStyle/>
          <a:p>
            <a:pPr marL="777240" lvl="1" indent="-388620" algn="just">
              <a:lnSpc>
                <a:spcPts val="4248"/>
              </a:lnSpc>
              <a:buFont typeface="Arial"/>
              <a:buChar char="•"/>
            </a:pPr>
            <a:r>
              <a:rPr lang="en-US" sz="3600">
                <a:solidFill>
                  <a:srgbClr val="003E6E"/>
                </a:solidFill>
                <a:latin typeface="Calibri (MS)"/>
                <a:ea typeface="Calibri (MS)"/>
                <a:cs typeface="Calibri (MS)"/>
                <a:sym typeface="Calibri (MS)"/>
              </a:rPr>
              <a:t>Art is important!</a:t>
            </a:r>
          </a:p>
          <a:p>
            <a:pPr marL="1554480" lvl="2" indent="-518160" algn="l">
              <a:lnSpc>
                <a:spcPts val="4248"/>
              </a:lnSpc>
              <a:buFont typeface="Arial"/>
              <a:buChar char="⚬"/>
            </a:pPr>
            <a:r>
              <a:rPr lang="en-US" sz="3600">
                <a:solidFill>
                  <a:srgbClr val="003E6E"/>
                </a:solidFill>
                <a:latin typeface="Calibri (MS) Light"/>
                <a:ea typeface="Calibri (MS) Light"/>
                <a:cs typeface="Calibri (MS) Light"/>
                <a:sym typeface="Calibri (MS) Light"/>
              </a:rPr>
              <a:t>We have many artists in the Gurnee community. </a:t>
            </a:r>
          </a:p>
          <a:p>
            <a:pPr marL="1554480" lvl="2" indent="-518160" algn="l">
              <a:lnSpc>
                <a:spcPts val="4248"/>
              </a:lnSpc>
              <a:buFont typeface="Arial"/>
              <a:buChar char="⚬"/>
            </a:pPr>
            <a:r>
              <a:rPr lang="en-US" sz="3600">
                <a:solidFill>
                  <a:srgbClr val="003E6E"/>
                </a:solidFill>
                <a:latin typeface="Calibri (MS) Light"/>
                <a:ea typeface="Calibri (MS) Light"/>
                <a:cs typeface="Calibri (MS) Light"/>
                <a:sym typeface="Calibri (MS) Light"/>
              </a:rPr>
              <a:t>Dance, music, painting, sculpting, drawing, photography, theater, culinary, floral design, woodworking, and more!</a:t>
            </a:r>
          </a:p>
          <a:p>
            <a:pPr algn="l">
              <a:lnSpc>
                <a:spcPts val="4248"/>
              </a:lnSpc>
            </a:pPr>
            <a:endParaRPr lang="en-US" sz="3600">
              <a:solidFill>
                <a:srgbClr val="003E6E"/>
              </a:solidFill>
              <a:latin typeface="Calibri (MS) Light"/>
              <a:ea typeface="Calibri (MS) Light"/>
              <a:cs typeface="Calibri (MS) Light"/>
              <a:sym typeface="Calibri (MS) Light"/>
            </a:endParaRPr>
          </a:p>
          <a:p>
            <a:pPr marL="777240" lvl="1" indent="-388620" algn="l">
              <a:lnSpc>
                <a:spcPts val="4248"/>
              </a:lnSpc>
              <a:buFont typeface="Arial"/>
              <a:buChar char="•"/>
            </a:pPr>
            <a:r>
              <a:rPr lang="en-US" sz="3600">
                <a:solidFill>
                  <a:srgbClr val="003E6E"/>
                </a:solidFill>
                <a:latin typeface="Calibri (MS)"/>
                <a:ea typeface="Calibri (MS)"/>
                <a:cs typeface="Calibri (MS)"/>
                <a:sym typeface="Calibri (MS)"/>
              </a:rPr>
              <a:t>The Village wants to encourage and support a vibrant art scene in Gurnee</a:t>
            </a:r>
            <a:r>
              <a:rPr lang="en-US" sz="3600" b="1">
                <a:solidFill>
                  <a:srgbClr val="003E6E"/>
                </a:solidFill>
                <a:latin typeface="Calibri (MS) Bold"/>
                <a:ea typeface="Calibri (MS) Bold"/>
                <a:cs typeface="Calibri (MS) Bold"/>
                <a:sym typeface="Calibri (MS) Bold"/>
              </a:rPr>
              <a:t> </a:t>
            </a:r>
          </a:p>
          <a:p>
            <a:pPr marL="1554480" lvl="2" indent="-518160" algn="l">
              <a:lnSpc>
                <a:spcPts val="4248"/>
              </a:lnSpc>
              <a:buFont typeface="Arial"/>
              <a:buChar char="⚬"/>
            </a:pPr>
            <a:r>
              <a:rPr lang="en-US" sz="3600">
                <a:solidFill>
                  <a:srgbClr val="003E6E"/>
                </a:solidFill>
                <a:latin typeface="Calibri (MS) Light"/>
                <a:ea typeface="Calibri (MS) Light"/>
                <a:cs typeface="Calibri (MS) Light"/>
                <a:sym typeface="Calibri (MS) Light"/>
              </a:rPr>
              <a:t>This new Arts Commission will create that through arts programs/events and public art.</a:t>
            </a:r>
          </a:p>
          <a:p>
            <a:pPr algn="l">
              <a:lnSpc>
                <a:spcPts val="3060"/>
              </a:lnSpc>
            </a:pPr>
            <a:endParaRPr lang="en-US" sz="3600">
              <a:solidFill>
                <a:srgbClr val="003E6E"/>
              </a:solidFill>
              <a:latin typeface="Calibri (MS) Light"/>
              <a:ea typeface="Calibri (MS) Light"/>
              <a:cs typeface="Calibri (MS) Light"/>
              <a:sym typeface="Calibri (MS)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12244" y="2160165"/>
            <a:ext cx="17069585" cy="3248025"/>
          </a:xfrm>
          <a:prstGeom prst="rect">
            <a:avLst/>
          </a:prstGeom>
        </p:spPr>
        <p:txBody>
          <a:bodyPr lIns="0" tIns="0" rIns="0" bIns="0" rtlCol="0" anchor="t">
            <a:spAutoFit/>
          </a:bodyPr>
          <a:lstStyle/>
          <a:p>
            <a:pPr marL="647700" lvl="1" indent="-323850" algn="just">
              <a:lnSpc>
                <a:spcPts val="4200"/>
              </a:lnSpc>
              <a:buFont typeface="Arial"/>
              <a:buChar char="•"/>
            </a:pPr>
            <a:r>
              <a:rPr lang="en-US" sz="3000" dirty="0">
                <a:solidFill>
                  <a:srgbClr val="003E6E"/>
                </a:solidFill>
                <a:latin typeface="Calibri (MS)"/>
                <a:ea typeface="Calibri (MS)"/>
                <a:cs typeface="Calibri (MS)"/>
                <a:sym typeface="Calibri (MS)"/>
              </a:rPr>
              <a:t>10 Members on the Arts Commission</a:t>
            </a:r>
          </a:p>
          <a:p>
            <a:pPr marL="1295400" lvl="2" indent="-431800" algn="l">
              <a:lnSpc>
                <a:spcPts val="4200"/>
              </a:lnSpc>
              <a:buFont typeface="Arial"/>
              <a:buChar char="⚬"/>
            </a:pPr>
            <a:r>
              <a:rPr lang="en-US" sz="3000" b="1" u="sng" dirty="0">
                <a:solidFill>
                  <a:srgbClr val="003E6E"/>
                </a:solidFill>
                <a:latin typeface="Calibri (MS) Bold"/>
                <a:ea typeface="Calibri (MS) Bold"/>
                <a:cs typeface="Calibri (MS) Bold"/>
                <a:sym typeface="Calibri (MS) Bold"/>
              </a:rPr>
              <a:t>Gurnee Residents &amp; Businesses/Organizations</a:t>
            </a:r>
            <a:r>
              <a:rPr lang="en-US" sz="3000" dirty="0">
                <a:solidFill>
                  <a:srgbClr val="003E6E"/>
                </a:solidFill>
                <a:latin typeface="Calibri (MS)"/>
                <a:ea typeface="Calibri (MS)"/>
                <a:cs typeface="Calibri (MS)"/>
                <a:sym typeface="Calibri (MS)"/>
              </a:rPr>
              <a:t> who are interested in supporting the Arts Community.</a:t>
            </a:r>
          </a:p>
          <a:p>
            <a:pPr marL="1295400" lvl="2" indent="-431800" algn="l">
              <a:lnSpc>
                <a:spcPts val="4200"/>
              </a:lnSpc>
              <a:buFont typeface="Arial"/>
              <a:buChar char="⚬"/>
            </a:pPr>
            <a:r>
              <a:rPr lang="en-US" sz="3000" dirty="0">
                <a:solidFill>
                  <a:srgbClr val="003E6E"/>
                </a:solidFill>
                <a:latin typeface="Calibri (MS)"/>
                <a:ea typeface="Calibri (MS)"/>
                <a:cs typeface="Calibri (MS)"/>
                <a:sym typeface="Calibri (MS)"/>
              </a:rPr>
              <a:t>Will need to attend monthly meetings - It is important that the commission members attend the meetings, because this is an active working commission.</a:t>
            </a:r>
          </a:p>
          <a:p>
            <a:pPr marL="1295400" lvl="2" indent="-431800" algn="l">
              <a:lnSpc>
                <a:spcPts val="4200"/>
              </a:lnSpc>
              <a:buFont typeface="Arial"/>
              <a:buChar char="⚬"/>
            </a:pPr>
            <a:r>
              <a:rPr lang="en-US" sz="3000" dirty="0">
                <a:solidFill>
                  <a:srgbClr val="003E6E"/>
                </a:solidFill>
                <a:latin typeface="Calibri (MS)"/>
                <a:ea typeface="Calibri (MS)"/>
                <a:cs typeface="Calibri (MS)"/>
                <a:sym typeface="Calibri (MS)"/>
              </a:rPr>
              <a:t>Members will work with each other to facilitate arts programs and events.</a:t>
            </a:r>
          </a:p>
          <a:p>
            <a:pPr marL="1295400" lvl="2" indent="-431800" algn="l">
              <a:lnSpc>
                <a:spcPts val="4200"/>
              </a:lnSpc>
              <a:buFont typeface="Arial"/>
              <a:buChar char="⚬"/>
            </a:pPr>
            <a:r>
              <a:rPr lang="en-US" sz="3000" dirty="0">
                <a:solidFill>
                  <a:srgbClr val="003E6E"/>
                </a:solidFill>
                <a:latin typeface="Calibri (MS)"/>
                <a:ea typeface="Calibri (MS)"/>
                <a:cs typeface="Calibri (MS)"/>
                <a:sym typeface="Calibri (MS)"/>
              </a:rPr>
              <a:t>Members will plan and execute public art projects.</a:t>
            </a:r>
          </a:p>
        </p:txBody>
      </p:sp>
      <p:sp>
        <p:nvSpPr>
          <p:cNvPr id="3" name="Freeform 3"/>
          <p:cNvSpPr/>
          <p:nvPr/>
        </p:nvSpPr>
        <p:spPr>
          <a:xfrm>
            <a:off x="14706600" y="3917174"/>
            <a:ext cx="3395806" cy="3226615"/>
          </a:xfrm>
          <a:custGeom>
            <a:avLst/>
            <a:gdLst/>
            <a:ahLst/>
            <a:cxnLst/>
            <a:rect l="l" t="t" r="r" b="b"/>
            <a:pathLst>
              <a:path w="3395806" h="3226615">
                <a:moveTo>
                  <a:pt x="0" y="0"/>
                </a:moveTo>
                <a:lnTo>
                  <a:pt x="3395806" y="0"/>
                </a:lnTo>
                <a:lnTo>
                  <a:pt x="3395806" y="3226615"/>
                </a:lnTo>
                <a:lnTo>
                  <a:pt x="0" y="3226615"/>
                </a:lnTo>
                <a:lnTo>
                  <a:pt x="0" y="0"/>
                </a:lnTo>
                <a:close/>
              </a:path>
            </a:pathLst>
          </a:custGeom>
          <a:blipFill>
            <a:blip r:embed="rId2"/>
            <a:stretch>
              <a:fillRect t="-648" b="-648"/>
            </a:stretch>
          </a:blipFill>
        </p:spPr>
      </p:sp>
      <p:sp>
        <p:nvSpPr>
          <p:cNvPr id="4" name="TextBox 4"/>
          <p:cNvSpPr txBox="1"/>
          <p:nvPr/>
        </p:nvSpPr>
        <p:spPr>
          <a:xfrm>
            <a:off x="712244" y="353535"/>
            <a:ext cx="16863511" cy="1684338"/>
          </a:xfrm>
          <a:prstGeom prst="rect">
            <a:avLst/>
          </a:prstGeom>
        </p:spPr>
        <p:txBody>
          <a:bodyPr lIns="0" tIns="0" rIns="0" bIns="0" rtlCol="0" anchor="t">
            <a:spAutoFit/>
          </a:bodyPr>
          <a:lstStyle/>
          <a:p>
            <a:pPr algn="ctr">
              <a:lnSpc>
                <a:spcPts val="10979"/>
              </a:lnSpc>
            </a:pPr>
            <a:r>
              <a:rPr lang="en-US" sz="10763" b="1">
                <a:solidFill>
                  <a:srgbClr val="003E6E"/>
                </a:solidFill>
                <a:latin typeface="Calibri (MS) Bold"/>
                <a:ea typeface="Calibri (MS) Bold"/>
                <a:cs typeface="Calibri (MS) Bold"/>
                <a:sym typeface="Calibri (MS) Bold"/>
              </a:rPr>
              <a:t>Commission Member Details</a:t>
            </a:r>
          </a:p>
        </p:txBody>
      </p:sp>
      <p:sp>
        <p:nvSpPr>
          <p:cNvPr id="5" name="TextBox 5"/>
          <p:cNvSpPr txBox="1"/>
          <p:nvPr/>
        </p:nvSpPr>
        <p:spPr>
          <a:xfrm>
            <a:off x="712244" y="5683955"/>
            <a:ext cx="13994356" cy="4308872"/>
          </a:xfrm>
          <a:prstGeom prst="rect">
            <a:avLst/>
          </a:prstGeom>
        </p:spPr>
        <p:txBody>
          <a:bodyPr wrap="square" lIns="0" tIns="0" rIns="0" bIns="0" rtlCol="0" anchor="t">
            <a:spAutoFit/>
          </a:bodyPr>
          <a:lstStyle/>
          <a:p>
            <a:pPr marL="647700" lvl="1" indent="-323850" algn="l">
              <a:lnSpc>
                <a:spcPts val="4200"/>
              </a:lnSpc>
              <a:buFont typeface="Arial"/>
              <a:buChar char="•"/>
            </a:pPr>
            <a:r>
              <a:rPr lang="en-US" sz="3000" dirty="0">
                <a:solidFill>
                  <a:srgbClr val="003E6E"/>
                </a:solidFill>
                <a:latin typeface="Calibri (MS)"/>
                <a:ea typeface="Calibri (MS)"/>
                <a:cs typeface="Calibri (MS)"/>
                <a:sym typeface="Calibri (MS)"/>
              </a:rPr>
              <a:t>Members will be appointed by the Mayor</a:t>
            </a:r>
          </a:p>
          <a:p>
            <a:pPr marL="1295400" lvl="2" indent="-431800" algn="l">
              <a:lnSpc>
                <a:spcPts val="4200"/>
              </a:lnSpc>
              <a:buFont typeface="Arial"/>
              <a:buChar char="⚬"/>
            </a:pPr>
            <a:r>
              <a:rPr lang="en-US" sz="3000" dirty="0">
                <a:solidFill>
                  <a:srgbClr val="003E6E"/>
                </a:solidFill>
                <a:latin typeface="Calibri (MS)"/>
                <a:ea typeface="Calibri (MS)"/>
                <a:cs typeface="Calibri (MS)"/>
                <a:sym typeface="Calibri (MS)"/>
              </a:rPr>
              <a:t>Please turn in a “Community Involvement &amp; Arts” related cover letter </a:t>
            </a:r>
            <a:r>
              <a:rPr lang="en-US" sz="3000" dirty="0" smtClean="0">
                <a:solidFill>
                  <a:srgbClr val="003E6E"/>
                </a:solidFill>
                <a:latin typeface="Calibri (MS)"/>
                <a:ea typeface="Calibri (MS)"/>
                <a:cs typeface="Calibri (MS)"/>
                <a:sym typeface="Calibri (MS)"/>
              </a:rPr>
              <a:t>and resume </a:t>
            </a:r>
            <a:r>
              <a:rPr lang="en-US" sz="3000" dirty="0">
                <a:solidFill>
                  <a:srgbClr val="003E6E"/>
                </a:solidFill>
                <a:latin typeface="Calibri (MS)"/>
                <a:ea typeface="Calibri (MS)"/>
                <a:cs typeface="Calibri (MS)"/>
                <a:sym typeface="Calibri (MS)"/>
              </a:rPr>
              <a:t>or portfolio to mtrujillo@village.gurnee.il.us by Friday, April 11, 2025.</a:t>
            </a:r>
          </a:p>
          <a:p>
            <a:pPr marL="1295400" lvl="2" indent="-431800" algn="l">
              <a:lnSpc>
                <a:spcPts val="4200"/>
              </a:lnSpc>
              <a:buFont typeface="Arial"/>
              <a:buChar char="⚬"/>
            </a:pPr>
            <a:r>
              <a:rPr lang="en-US" sz="3000" dirty="0">
                <a:solidFill>
                  <a:srgbClr val="003E6E"/>
                </a:solidFill>
                <a:latin typeface="Calibri (MS)"/>
                <a:ea typeface="Calibri (MS)"/>
                <a:cs typeface="Calibri (MS)"/>
                <a:sym typeface="Calibri (MS)"/>
              </a:rPr>
              <a:t>The Commission is looking for a variety of different artistic backgrounds.</a:t>
            </a:r>
          </a:p>
          <a:p>
            <a:pPr marL="1295400" lvl="2" indent="-431800" algn="l">
              <a:lnSpc>
                <a:spcPts val="4200"/>
              </a:lnSpc>
              <a:buFont typeface="Arial"/>
              <a:buChar char="⚬"/>
            </a:pPr>
            <a:r>
              <a:rPr lang="en-US" sz="3000" dirty="0" smtClean="0">
                <a:solidFill>
                  <a:srgbClr val="003E6E"/>
                </a:solidFill>
                <a:latin typeface="Calibri (MS)"/>
                <a:ea typeface="Calibri (MS)"/>
                <a:cs typeface="Calibri (MS)"/>
                <a:sym typeface="Calibri (MS)"/>
              </a:rPr>
              <a:t>High School </a:t>
            </a:r>
            <a:r>
              <a:rPr lang="en-US" sz="3000" dirty="0">
                <a:solidFill>
                  <a:srgbClr val="003E6E"/>
                </a:solidFill>
                <a:latin typeface="Calibri (MS)"/>
                <a:ea typeface="Calibri (MS)"/>
                <a:cs typeface="Calibri (MS)"/>
                <a:sym typeface="Calibri (MS)"/>
              </a:rPr>
              <a:t>aged students are encouraged to apply. Students can do 1 year terms.</a:t>
            </a:r>
          </a:p>
          <a:p>
            <a:pPr marL="1295400" lvl="2" indent="-431800" algn="l">
              <a:lnSpc>
                <a:spcPts val="4200"/>
              </a:lnSpc>
              <a:buFont typeface="Arial"/>
              <a:buChar char="⚬"/>
            </a:pPr>
            <a:r>
              <a:rPr lang="en-US" sz="3000" dirty="0">
                <a:solidFill>
                  <a:srgbClr val="003E6E"/>
                </a:solidFill>
                <a:latin typeface="Calibri (MS)"/>
                <a:ea typeface="Calibri (MS)"/>
                <a:cs typeface="Calibri (MS)"/>
                <a:sym typeface="Calibri (MS)"/>
              </a:rPr>
              <a:t>An Arts Commission Chair person will be appointed.</a:t>
            </a:r>
          </a:p>
          <a:p>
            <a:pPr marL="1295400" lvl="2" indent="-431800" algn="l">
              <a:lnSpc>
                <a:spcPts val="4200"/>
              </a:lnSpc>
              <a:buFont typeface="Arial"/>
              <a:buChar char="⚬"/>
            </a:pPr>
            <a:r>
              <a:rPr lang="en-US" sz="3000" dirty="0">
                <a:solidFill>
                  <a:srgbClr val="003E6E"/>
                </a:solidFill>
                <a:latin typeface="Calibri (MS)"/>
                <a:ea typeface="Calibri (MS)"/>
                <a:cs typeface="Calibri (MS)"/>
                <a:sym typeface="Calibri (MS)"/>
              </a:rPr>
              <a:t>Arts Commission Member Commitments will be 2 years long. </a:t>
            </a:r>
          </a:p>
          <a:p>
            <a:pPr marL="1295400" lvl="2" indent="-431800" algn="l">
              <a:lnSpc>
                <a:spcPts val="4200"/>
              </a:lnSpc>
              <a:buFont typeface="Arial"/>
              <a:buChar char="⚬"/>
            </a:pPr>
            <a:r>
              <a:rPr lang="en-US" sz="3000" dirty="0">
                <a:solidFill>
                  <a:srgbClr val="003E6E"/>
                </a:solidFill>
                <a:latin typeface="Calibri (MS)"/>
                <a:ea typeface="Calibri (MS)"/>
                <a:cs typeface="Calibri (MS)"/>
                <a:sym typeface="Calibri (MS)"/>
              </a:rPr>
              <a:t>Members can serve consecutive terms.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12244" y="2131590"/>
            <a:ext cx="17346979" cy="7719060"/>
          </a:xfrm>
          <a:prstGeom prst="rect">
            <a:avLst/>
          </a:prstGeom>
        </p:spPr>
        <p:txBody>
          <a:bodyPr lIns="0" tIns="0" rIns="0" bIns="0" rtlCol="0" anchor="t">
            <a:spAutoFit/>
          </a:bodyPr>
          <a:lstStyle/>
          <a:p>
            <a:pPr marL="777237" lvl="1" indent="-388618" algn="just">
              <a:lnSpc>
                <a:spcPts val="5039"/>
              </a:lnSpc>
              <a:buFont typeface="Arial"/>
              <a:buChar char="•"/>
            </a:pPr>
            <a:r>
              <a:rPr lang="en-US" sz="3599">
                <a:solidFill>
                  <a:srgbClr val="003E6E"/>
                </a:solidFill>
                <a:latin typeface="Calibri (MS)"/>
                <a:ea typeface="Calibri (MS)"/>
                <a:cs typeface="Calibri (MS)"/>
                <a:sym typeface="Calibri (MS)"/>
              </a:rPr>
              <a:t>Open Meetings Act of Illinois</a:t>
            </a:r>
          </a:p>
          <a:p>
            <a:pPr marL="1554474" lvl="2" indent="-518158" algn="l">
              <a:lnSpc>
                <a:spcPts val="5039"/>
              </a:lnSpc>
              <a:buFont typeface="Arial"/>
              <a:buChar char="⚬"/>
            </a:pPr>
            <a:r>
              <a:rPr lang="en-US" sz="3599">
                <a:solidFill>
                  <a:srgbClr val="003E6E"/>
                </a:solidFill>
                <a:latin typeface="Calibri (MS)"/>
                <a:ea typeface="Calibri (MS)"/>
                <a:cs typeface="Calibri (MS)"/>
                <a:sym typeface="Calibri (MS)"/>
              </a:rPr>
              <a:t>The Commission will be required to follow the Open Meetings Act of Illinois.</a:t>
            </a:r>
          </a:p>
          <a:p>
            <a:pPr marL="2331710" lvl="3" indent="-582928" algn="l">
              <a:lnSpc>
                <a:spcPts val="5039"/>
              </a:lnSpc>
              <a:buFont typeface="Arial"/>
              <a:buChar char="￭"/>
            </a:pPr>
            <a:r>
              <a:rPr lang="en-US" sz="3599">
                <a:solidFill>
                  <a:srgbClr val="003E6E"/>
                </a:solidFill>
                <a:latin typeface="Calibri (MS)"/>
                <a:ea typeface="Calibri (MS)"/>
                <a:cs typeface="Calibri (MS)"/>
                <a:sym typeface="Calibri (MS)"/>
              </a:rPr>
              <a:t>This makes all monthly meetings public. </a:t>
            </a:r>
          </a:p>
          <a:p>
            <a:pPr marL="2331710" lvl="3" indent="-582928" algn="l">
              <a:lnSpc>
                <a:spcPts val="5039"/>
              </a:lnSpc>
              <a:buFont typeface="Arial"/>
              <a:buChar char="￭"/>
            </a:pPr>
            <a:r>
              <a:rPr lang="en-US" sz="3599">
                <a:solidFill>
                  <a:srgbClr val="003E6E"/>
                </a:solidFill>
                <a:latin typeface="Calibri (MS)"/>
                <a:ea typeface="Calibri (MS)"/>
                <a:cs typeface="Calibri (MS)"/>
                <a:sym typeface="Calibri (MS)"/>
              </a:rPr>
              <a:t>Quorum (6 members) needs to be met for all meetings of the full Commission.</a:t>
            </a:r>
          </a:p>
          <a:p>
            <a:pPr marL="2331710" lvl="3" indent="-582928" algn="l">
              <a:lnSpc>
                <a:spcPts val="5039"/>
              </a:lnSpc>
              <a:buFont typeface="Arial"/>
              <a:buChar char="￭"/>
            </a:pPr>
            <a:r>
              <a:rPr lang="en-US" sz="3599">
                <a:solidFill>
                  <a:srgbClr val="003E6E"/>
                </a:solidFill>
                <a:latin typeface="Calibri (MS)"/>
                <a:ea typeface="Calibri (MS)"/>
                <a:cs typeface="Calibri (MS)"/>
                <a:sym typeface="Calibri (MS)"/>
              </a:rPr>
              <a:t>Sub-committees of 3 can be formed to work on projects outside of public meetings. Recommendations will be discussed at the monthly meetings.</a:t>
            </a:r>
          </a:p>
          <a:p>
            <a:pPr marL="777237" lvl="1" indent="-388618" algn="l">
              <a:lnSpc>
                <a:spcPts val="5039"/>
              </a:lnSpc>
              <a:buFont typeface="Arial"/>
              <a:buChar char="•"/>
            </a:pPr>
            <a:r>
              <a:rPr lang="en-US" sz="3599">
                <a:solidFill>
                  <a:srgbClr val="003E6E"/>
                </a:solidFill>
                <a:latin typeface="Calibri (MS)"/>
                <a:ea typeface="Calibri (MS)"/>
                <a:cs typeface="Calibri (MS)"/>
                <a:sym typeface="Calibri (MS)"/>
              </a:rPr>
              <a:t>Ethics</a:t>
            </a:r>
          </a:p>
          <a:p>
            <a:pPr marL="1554474" lvl="2" indent="-518158" algn="l">
              <a:lnSpc>
                <a:spcPts val="5039"/>
              </a:lnSpc>
              <a:buFont typeface="Arial"/>
              <a:buChar char="⚬"/>
            </a:pPr>
            <a:r>
              <a:rPr lang="en-US" sz="3599" b="1" u="sng">
                <a:solidFill>
                  <a:srgbClr val="003E6E"/>
                </a:solidFill>
                <a:latin typeface="Calibri (MS) Bold"/>
                <a:ea typeface="Calibri (MS) Bold"/>
                <a:cs typeface="Calibri (MS) Bold"/>
                <a:sym typeface="Calibri (MS) Bold"/>
                <a:hlinkClick r:id="rId2" tooltip="https://library.municode.com/il/gurnee/codes/code_of_ordinances?nodeId=MUCO_CH2AD_ARTIIIOFEM_DIV9ET"/>
              </a:rPr>
              <a:t>The Village of Gurnee Code of Ordinances, Article III, Division 9</a:t>
            </a:r>
            <a:r>
              <a:rPr lang="en-US" sz="3599">
                <a:solidFill>
                  <a:srgbClr val="003E6E"/>
                </a:solidFill>
                <a:latin typeface="Calibri (MS)"/>
                <a:ea typeface="Calibri (MS)"/>
                <a:cs typeface="Calibri (MS)"/>
                <a:sym typeface="Calibri (MS)"/>
              </a:rPr>
              <a:t>, outlines regulations and procedures that are to be followed in conducting business of the Village. “It is the goal of the Village to guarantee fair, efficient, and honest government and to ensure the integrity and objectivity of its officers and employees.” </a:t>
            </a:r>
          </a:p>
        </p:txBody>
      </p:sp>
      <p:sp>
        <p:nvSpPr>
          <p:cNvPr id="3" name="TextBox 3"/>
          <p:cNvSpPr txBox="1"/>
          <p:nvPr/>
        </p:nvSpPr>
        <p:spPr>
          <a:xfrm>
            <a:off x="712244" y="353535"/>
            <a:ext cx="16863511" cy="1684338"/>
          </a:xfrm>
          <a:prstGeom prst="rect">
            <a:avLst/>
          </a:prstGeom>
        </p:spPr>
        <p:txBody>
          <a:bodyPr lIns="0" tIns="0" rIns="0" bIns="0" rtlCol="0" anchor="t">
            <a:spAutoFit/>
          </a:bodyPr>
          <a:lstStyle/>
          <a:p>
            <a:pPr algn="ctr">
              <a:lnSpc>
                <a:spcPts val="10979"/>
              </a:lnSpc>
            </a:pPr>
            <a:r>
              <a:rPr lang="en-US" sz="10763" b="1">
                <a:solidFill>
                  <a:srgbClr val="003E6E"/>
                </a:solidFill>
                <a:latin typeface="Calibri (MS) Bold"/>
                <a:ea typeface="Calibri (MS) Bold"/>
                <a:cs typeface="Calibri (MS) Bold"/>
                <a:sym typeface="Calibri (MS) Bold"/>
              </a:rPr>
              <a:t>Commission Member Details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568770" y="5874461"/>
            <a:ext cx="5127460" cy="3416170"/>
          </a:xfrm>
          <a:custGeom>
            <a:avLst/>
            <a:gdLst/>
            <a:ahLst/>
            <a:cxnLst/>
            <a:rect l="l" t="t" r="r" b="b"/>
            <a:pathLst>
              <a:path w="5127460" h="3416170">
                <a:moveTo>
                  <a:pt x="0" y="0"/>
                </a:moveTo>
                <a:lnTo>
                  <a:pt x="5127460" y="0"/>
                </a:lnTo>
                <a:lnTo>
                  <a:pt x="5127460" y="3416170"/>
                </a:lnTo>
                <a:lnTo>
                  <a:pt x="0" y="3416170"/>
                </a:lnTo>
                <a:lnTo>
                  <a:pt x="0" y="0"/>
                </a:lnTo>
                <a:close/>
              </a:path>
            </a:pathLst>
          </a:custGeom>
          <a:blipFill>
            <a:blip r:embed="rId2"/>
            <a:stretch>
              <a:fillRect/>
            </a:stretch>
          </a:blipFill>
        </p:spPr>
      </p:sp>
      <p:sp>
        <p:nvSpPr>
          <p:cNvPr id="3" name="Freeform 3"/>
          <p:cNvSpPr/>
          <p:nvPr/>
        </p:nvSpPr>
        <p:spPr>
          <a:xfrm>
            <a:off x="12568770" y="2039191"/>
            <a:ext cx="5127460" cy="3416170"/>
          </a:xfrm>
          <a:custGeom>
            <a:avLst/>
            <a:gdLst/>
            <a:ahLst/>
            <a:cxnLst/>
            <a:rect l="l" t="t" r="r" b="b"/>
            <a:pathLst>
              <a:path w="5127460" h="3416170">
                <a:moveTo>
                  <a:pt x="0" y="0"/>
                </a:moveTo>
                <a:lnTo>
                  <a:pt x="5127460" y="0"/>
                </a:lnTo>
                <a:lnTo>
                  <a:pt x="5127460" y="3416170"/>
                </a:lnTo>
                <a:lnTo>
                  <a:pt x="0" y="3416170"/>
                </a:lnTo>
                <a:lnTo>
                  <a:pt x="0" y="0"/>
                </a:lnTo>
                <a:close/>
              </a:path>
            </a:pathLst>
          </a:custGeom>
          <a:blipFill>
            <a:blip r:embed="rId3"/>
            <a:stretch>
              <a:fillRect/>
            </a:stretch>
          </a:blipFill>
        </p:spPr>
      </p:sp>
      <p:sp>
        <p:nvSpPr>
          <p:cNvPr id="4" name="TextBox 4"/>
          <p:cNvSpPr txBox="1"/>
          <p:nvPr/>
        </p:nvSpPr>
        <p:spPr>
          <a:xfrm>
            <a:off x="712244" y="1886791"/>
            <a:ext cx="11141149" cy="7719060"/>
          </a:xfrm>
          <a:prstGeom prst="rect">
            <a:avLst/>
          </a:prstGeom>
        </p:spPr>
        <p:txBody>
          <a:bodyPr lIns="0" tIns="0" rIns="0" bIns="0" rtlCol="0" anchor="t">
            <a:spAutoFit/>
          </a:bodyPr>
          <a:lstStyle/>
          <a:p>
            <a:pPr marL="777237" lvl="1" indent="-388618" algn="l">
              <a:lnSpc>
                <a:spcPts val="5039"/>
              </a:lnSpc>
              <a:buFont typeface="Arial"/>
              <a:buChar char="•"/>
            </a:pPr>
            <a:r>
              <a:rPr lang="en-US" sz="3599">
                <a:solidFill>
                  <a:srgbClr val="003E6E"/>
                </a:solidFill>
                <a:latin typeface="Calibri (MS)"/>
                <a:ea typeface="Calibri (MS)"/>
                <a:cs typeface="Calibri (MS)"/>
                <a:sym typeface="Calibri (MS)"/>
              </a:rPr>
              <a:t>Newly added after 1st Informational Meeting!</a:t>
            </a:r>
          </a:p>
          <a:p>
            <a:pPr marL="777237" lvl="1" indent="-388618" algn="l">
              <a:lnSpc>
                <a:spcPts val="5039"/>
              </a:lnSpc>
              <a:buFont typeface="Arial"/>
              <a:buChar char="•"/>
            </a:pPr>
            <a:r>
              <a:rPr lang="en-US" sz="3599">
                <a:solidFill>
                  <a:srgbClr val="003E6E"/>
                </a:solidFill>
                <a:latin typeface="Calibri (MS)"/>
                <a:ea typeface="Calibri (MS)"/>
                <a:cs typeface="Calibri (MS)"/>
                <a:sym typeface="Calibri (MS)"/>
              </a:rPr>
              <a:t>This will encourage participation from people who live outside of Gurnee or aren’t able to make the time commitment to be a Commission Member. </a:t>
            </a:r>
          </a:p>
          <a:p>
            <a:pPr marL="777237" lvl="1" indent="-388618" algn="l">
              <a:lnSpc>
                <a:spcPts val="5039"/>
              </a:lnSpc>
              <a:buFont typeface="Arial"/>
              <a:buChar char="•"/>
            </a:pPr>
            <a:r>
              <a:rPr lang="en-US" sz="3599">
                <a:solidFill>
                  <a:srgbClr val="003E6E"/>
                </a:solidFill>
                <a:latin typeface="Calibri (MS)"/>
                <a:ea typeface="Calibri (MS)"/>
                <a:cs typeface="Calibri (MS)"/>
                <a:sym typeface="Calibri (MS)"/>
              </a:rPr>
              <a:t>Encouraged to attend public meetings for networking and to be apart of the art community. </a:t>
            </a:r>
          </a:p>
          <a:p>
            <a:pPr marL="777237" lvl="1" indent="-388618" algn="l">
              <a:lnSpc>
                <a:spcPts val="5039"/>
              </a:lnSpc>
              <a:buFont typeface="Arial"/>
              <a:buChar char="•"/>
            </a:pPr>
            <a:r>
              <a:rPr lang="en-US" sz="3599">
                <a:solidFill>
                  <a:srgbClr val="003E6E"/>
                </a:solidFill>
                <a:latin typeface="Calibri (MS)"/>
                <a:ea typeface="Calibri (MS)"/>
                <a:cs typeface="Calibri (MS)"/>
                <a:sym typeface="Calibri (MS)"/>
              </a:rPr>
              <a:t>Will stay in the loop about volunteer opportunities and opportunities to apply for art projects.</a:t>
            </a:r>
          </a:p>
          <a:p>
            <a:pPr marL="777237" lvl="1" indent="-388618" algn="l">
              <a:lnSpc>
                <a:spcPts val="5039"/>
              </a:lnSpc>
              <a:buFont typeface="Arial"/>
              <a:buChar char="•"/>
            </a:pPr>
            <a:r>
              <a:rPr lang="en-US" sz="3599">
                <a:solidFill>
                  <a:srgbClr val="003E6E"/>
                </a:solidFill>
                <a:latin typeface="Calibri (MS)"/>
                <a:ea typeface="Calibri (MS)"/>
                <a:cs typeface="Calibri (MS)"/>
                <a:sym typeface="Calibri (MS)"/>
              </a:rPr>
              <a:t>By signing up for the Contact list you will get updates and information on future programs/projects.</a:t>
            </a:r>
          </a:p>
          <a:p>
            <a:pPr marL="777237" lvl="1" indent="-388618" algn="l">
              <a:lnSpc>
                <a:spcPts val="5039"/>
              </a:lnSpc>
              <a:buFont typeface="Arial"/>
              <a:buChar char="•"/>
            </a:pPr>
            <a:r>
              <a:rPr lang="en-US" sz="3599">
                <a:solidFill>
                  <a:srgbClr val="003E6E"/>
                </a:solidFill>
                <a:latin typeface="Calibri (MS)"/>
                <a:ea typeface="Calibri (MS)"/>
                <a:cs typeface="Calibri (MS)"/>
                <a:sym typeface="Calibri (MS)"/>
              </a:rPr>
              <a:t>Occasional networking events (Coffee Shop Get Togethers, etc.) </a:t>
            </a:r>
          </a:p>
        </p:txBody>
      </p:sp>
      <p:sp>
        <p:nvSpPr>
          <p:cNvPr id="5" name="TextBox 5"/>
          <p:cNvSpPr txBox="1"/>
          <p:nvPr/>
        </p:nvSpPr>
        <p:spPr>
          <a:xfrm>
            <a:off x="712244" y="372585"/>
            <a:ext cx="16863511" cy="1251157"/>
          </a:xfrm>
          <a:prstGeom prst="rect">
            <a:avLst/>
          </a:prstGeom>
        </p:spPr>
        <p:txBody>
          <a:bodyPr lIns="0" tIns="0" rIns="0" bIns="0" rtlCol="0" anchor="t">
            <a:spAutoFit/>
          </a:bodyPr>
          <a:lstStyle/>
          <a:p>
            <a:pPr algn="ctr">
              <a:lnSpc>
                <a:spcPts val="8225"/>
              </a:lnSpc>
            </a:pPr>
            <a:r>
              <a:rPr lang="en-US" sz="8064" b="1" dirty="0">
                <a:solidFill>
                  <a:srgbClr val="003E6E"/>
                </a:solidFill>
                <a:latin typeface="Calibri (MS) Bold"/>
                <a:ea typeface="Calibri (MS) Bold"/>
                <a:cs typeface="Calibri (MS) Bold"/>
                <a:sym typeface="Calibri (MS) Bold"/>
              </a:rPr>
              <a:t>Friends of the Gurnee Arts Commission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607133" y="2886302"/>
            <a:ext cx="4527978" cy="4114800"/>
          </a:xfrm>
          <a:custGeom>
            <a:avLst/>
            <a:gdLst/>
            <a:ahLst/>
            <a:cxnLst/>
            <a:rect l="l" t="t" r="r" b="b"/>
            <a:pathLst>
              <a:path w="4527978" h="4114800">
                <a:moveTo>
                  <a:pt x="0" y="0"/>
                </a:moveTo>
                <a:lnTo>
                  <a:pt x="4527978" y="0"/>
                </a:lnTo>
                <a:lnTo>
                  <a:pt x="452797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712244" y="2150640"/>
            <a:ext cx="11296851" cy="2373630"/>
          </a:xfrm>
          <a:prstGeom prst="rect">
            <a:avLst/>
          </a:prstGeom>
        </p:spPr>
        <p:txBody>
          <a:bodyPr lIns="0" tIns="0" rIns="0" bIns="0" rtlCol="0" anchor="t">
            <a:spAutoFit/>
          </a:bodyPr>
          <a:lstStyle/>
          <a:p>
            <a:pPr marL="712468" lvl="1" indent="-356234" algn="just">
              <a:lnSpc>
                <a:spcPts val="4619"/>
              </a:lnSpc>
              <a:buFont typeface="Arial"/>
              <a:buChar char="•"/>
            </a:pPr>
            <a:r>
              <a:rPr lang="en-US" sz="3299">
                <a:solidFill>
                  <a:srgbClr val="003E6E"/>
                </a:solidFill>
                <a:latin typeface="Calibri (MS)"/>
                <a:ea typeface="Calibri (MS)"/>
                <a:cs typeface="Calibri (MS)"/>
                <a:sym typeface="Calibri (MS)"/>
              </a:rPr>
              <a:t>Whether you are interested in being a Commission Member or just interested in opportunities to get involved in the Arts Commission, please share your contact information so we can add you to our email list.  </a:t>
            </a:r>
          </a:p>
        </p:txBody>
      </p:sp>
      <p:sp>
        <p:nvSpPr>
          <p:cNvPr id="4" name="TextBox 4"/>
          <p:cNvSpPr txBox="1"/>
          <p:nvPr/>
        </p:nvSpPr>
        <p:spPr>
          <a:xfrm>
            <a:off x="712244" y="353535"/>
            <a:ext cx="16863511" cy="1684338"/>
          </a:xfrm>
          <a:prstGeom prst="rect">
            <a:avLst/>
          </a:prstGeom>
        </p:spPr>
        <p:txBody>
          <a:bodyPr lIns="0" tIns="0" rIns="0" bIns="0" rtlCol="0" anchor="t">
            <a:spAutoFit/>
          </a:bodyPr>
          <a:lstStyle/>
          <a:p>
            <a:pPr algn="ctr">
              <a:lnSpc>
                <a:spcPts val="10979"/>
              </a:lnSpc>
            </a:pPr>
            <a:r>
              <a:rPr lang="en-US" sz="10763" b="1">
                <a:solidFill>
                  <a:srgbClr val="003E6E"/>
                </a:solidFill>
                <a:latin typeface="Calibri (MS) Bold"/>
                <a:ea typeface="Calibri (MS) Bold"/>
                <a:cs typeface="Calibri (MS) Bold"/>
                <a:sym typeface="Calibri (MS) Bold"/>
              </a:rPr>
              <a:t>Lets Stay in Touch!</a:t>
            </a:r>
          </a:p>
        </p:txBody>
      </p:sp>
      <p:sp>
        <p:nvSpPr>
          <p:cNvPr id="5" name="TextBox 5"/>
          <p:cNvSpPr txBox="1"/>
          <p:nvPr/>
        </p:nvSpPr>
        <p:spPr>
          <a:xfrm>
            <a:off x="1333191" y="5010150"/>
            <a:ext cx="10313686" cy="1211580"/>
          </a:xfrm>
          <a:prstGeom prst="rect">
            <a:avLst/>
          </a:prstGeom>
        </p:spPr>
        <p:txBody>
          <a:bodyPr lIns="0" tIns="0" rIns="0" bIns="0" rtlCol="0" anchor="t">
            <a:spAutoFit/>
          </a:bodyPr>
          <a:lstStyle/>
          <a:p>
            <a:pPr algn="just">
              <a:lnSpc>
                <a:spcPts val="4619"/>
              </a:lnSpc>
            </a:pPr>
            <a:r>
              <a:rPr lang="en-US" sz="3299">
                <a:solidFill>
                  <a:srgbClr val="003E6E"/>
                </a:solidFill>
                <a:latin typeface="Calibri (MS)"/>
                <a:ea typeface="Calibri (MS)"/>
                <a:cs typeface="Calibri (MS)"/>
                <a:sym typeface="Calibri (MS)"/>
              </a:rPr>
              <a:t>Add your email here: </a:t>
            </a:r>
          </a:p>
          <a:p>
            <a:pPr algn="just">
              <a:lnSpc>
                <a:spcPts val="4619"/>
              </a:lnSpc>
            </a:pPr>
            <a:r>
              <a:rPr lang="en-US" sz="3299" b="1" u="sng">
                <a:solidFill>
                  <a:srgbClr val="003E6E"/>
                </a:solidFill>
                <a:latin typeface="Calibri (MS) Bold"/>
                <a:ea typeface="Calibri (MS) Bold"/>
                <a:cs typeface="Calibri (MS) Bold"/>
                <a:sym typeface="Calibri (MS) Bold"/>
                <a:hlinkClick r:id="rId4" tooltip="https://mailchi.mp/village/gurnee-arts-commission"/>
              </a:rPr>
              <a:t>https://mailchi.mp/village/gurnee-arts-commission</a:t>
            </a:r>
          </a:p>
        </p:txBody>
      </p:sp>
      <p:sp>
        <p:nvSpPr>
          <p:cNvPr id="8" name="TextBox 8"/>
          <p:cNvSpPr txBox="1"/>
          <p:nvPr/>
        </p:nvSpPr>
        <p:spPr>
          <a:xfrm>
            <a:off x="5029581" y="8898640"/>
            <a:ext cx="12010534" cy="783495"/>
          </a:xfrm>
          <a:prstGeom prst="rect">
            <a:avLst/>
          </a:prstGeom>
        </p:spPr>
        <p:txBody>
          <a:bodyPr lIns="0" tIns="0" rIns="0" bIns="0" rtlCol="0" anchor="t">
            <a:spAutoFit/>
          </a:bodyPr>
          <a:lstStyle/>
          <a:p>
            <a:pPr algn="just">
              <a:lnSpc>
                <a:spcPts val="5729"/>
              </a:lnSpc>
            </a:pPr>
            <a:r>
              <a:rPr lang="en-US" sz="4092">
                <a:solidFill>
                  <a:srgbClr val="003E6E"/>
                </a:solidFill>
                <a:latin typeface="Calibri (MS)"/>
                <a:ea typeface="Calibri (MS)"/>
                <a:cs typeface="Calibri (MS)"/>
                <a:sym typeface="Calibri (MS)"/>
              </a:rPr>
              <a:t>*This will serve as our Arts Commission Info contact list*</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9200" y="6515100"/>
            <a:ext cx="3022755" cy="302275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303067" y="6100474"/>
            <a:ext cx="5302667" cy="3532902"/>
          </a:xfrm>
          <a:custGeom>
            <a:avLst/>
            <a:gdLst/>
            <a:ahLst/>
            <a:cxnLst/>
            <a:rect l="l" t="t" r="r" b="b"/>
            <a:pathLst>
              <a:path w="5302667" h="3532902">
                <a:moveTo>
                  <a:pt x="0" y="0"/>
                </a:moveTo>
                <a:lnTo>
                  <a:pt x="5302667" y="0"/>
                </a:lnTo>
                <a:lnTo>
                  <a:pt x="5302667" y="3532901"/>
                </a:lnTo>
                <a:lnTo>
                  <a:pt x="0" y="3532901"/>
                </a:lnTo>
                <a:lnTo>
                  <a:pt x="0" y="0"/>
                </a:lnTo>
                <a:close/>
              </a:path>
            </a:pathLst>
          </a:custGeom>
          <a:blipFill>
            <a:blip r:embed="rId2"/>
            <a:stretch>
              <a:fillRect/>
            </a:stretch>
          </a:blipFill>
        </p:spPr>
      </p:sp>
      <p:sp>
        <p:nvSpPr>
          <p:cNvPr id="3" name="Freeform 3"/>
          <p:cNvSpPr/>
          <p:nvPr/>
        </p:nvSpPr>
        <p:spPr>
          <a:xfrm>
            <a:off x="11303067" y="2283990"/>
            <a:ext cx="5302667" cy="3557270"/>
          </a:xfrm>
          <a:custGeom>
            <a:avLst/>
            <a:gdLst/>
            <a:ahLst/>
            <a:cxnLst/>
            <a:rect l="l" t="t" r="r" b="b"/>
            <a:pathLst>
              <a:path w="5302667" h="3557270">
                <a:moveTo>
                  <a:pt x="0" y="0"/>
                </a:moveTo>
                <a:lnTo>
                  <a:pt x="5302667" y="0"/>
                </a:lnTo>
                <a:lnTo>
                  <a:pt x="5302667" y="3557270"/>
                </a:lnTo>
                <a:lnTo>
                  <a:pt x="0" y="3557270"/>
                </a:lnTo>
                <a:lnTo>
                  <a:pt x="0" y="0"/>
                </a:lnTo>
                <a:close/>
              </a:path>
            </a:pathLst>
          </a:custGeom>
          <a:blipFill>
            <a:blip r:embed="rId3"/>
            <a:stretch>
              <a:fillRect t="-11799"/>
            </a:stretch>
          </a:blipFill>
        </p:spPr>
      </p:sp>
      <p:sp>
        <p:nvSpPr>
          <p:cNvPr id="4" name="TextBox 4"/>
          <p:cNvSpPr txBox="1"/>
          <p:nvPr/>
        </p:nvSpPr>
        <p:spPr>
          <a:xfrm>
            <a:off x="712244" y="2150640"/>
            <a:ext cx="10220556" cy="7247890"/>
          </a:xfrm>
          <a:prstGeom prst="rect">
            <a:avLst/>
          </a:prstGeom>
        </p:spPr>
        <p:txBody>
          <a:bodyPr lIns="0" tIns="0" rIns="0" bIns="0" rtlCol="0" anchor="t">
            <a:spAutoFit/>
          </a:bodyPr>
          <a:lstStyle/>
          <a:p>
            <a:pPr marL="734058" lvl="1" indent="-367029" algn="just">
              <a:lnSpc>
                <a:spcPts val="4759"/>
              </a:lnSpc>
              <a:buFont typeface="Arial"/>
              <a:buChar char="•"/>
            </a:pPr>
            <a:r>
              <a:rPr lang="en-US" sz="3399">
                <a:solidFill>
                  <a:srgbClr val="003E6E"/>
                </a:solidFill>
                <a:latin typeface="Calibri (MS)"/>
                <a:ea typeface="Calibri (MS)"/>
                <a:cs typeface="Calibri (MS)"/>
                <a:sym typeface="Calibri (MS)"/>
              </a:rPr>
              <a:t>Projects/Programs/Initiatives</a:t>
            </a:r>
          </a:p>
          <a:p>
            <a:pPr marL="1468116" lvl="2" indent="-489372" algn="just">
              <a:lnSpc>
                <a:spcPts val="4759"/>
              </a:lnSpc>
              <a:buFont typeface="Arial"/>
              <a:buChar char="⚬"/>
            </a:pPr>
            <a:r>
              <a:rPr lang="en-US" sz="3399">
                <a:solidFill>
                  <a:srgbClr val="003E6E"/>
                </a:solidFill>
                <a:latin typeface="Calibri (MS)"/>
                <a:ea typeface="Calibri (MS)"/>
                <a:cs typeface="Calibri (MS)"/>
                <a:sym typeface="Calibri (MS)"/>
              </a:rPr>
              <a:t>This will be up to the Arts Commission with approval by Administration and/or the Village Board.</a:t>
            </a:r>
          </a:p>
          <a:p>
            <a:pPr marL="1468116" lvl="2" indent="-489372" algn="just">
              <a:lnSpc>
                <a:spcPts val="4759"/>
              </a:lnSpc>
              <a:buFont typeface="Arial"/>
              <a:buChar char="⚬"/>
            </a:pPr>
            <a:r>
              <a:rPr lang="en-US" sz="3399">
                <a:solidFill>
                  <a:srgbClr val="003E6E"/>
                </a:solidFill>
                <a:latin typeface="Calibri (MS)"/>
                <a:ea typeface="Calibri (MS)"/>
                <a:cs typeface="Calibri (MS)"/>
                <a:sym typeface="Calibri (MS)"/>
              </a:rPr>
              <a:t>We encourage the Arts Commission to bring their unique artistic passions to the group so we have a diverse range of art programs to offer to the community. </a:t>
            </a:r>
          </a:p>
          <a:p>
            <a:pPr algn="just">
              <a:lnSpc>
                <a:spcPts val="4759"/>
              </a:lnSpc>
            </a:pPr>
            <a:endParaRPr lang="en-US" sz="3399">
              <a:solidFill>
                <a:srgbClr val="003E6E"/>
              </a:solidFill>
              <a:latin typeface="Calibri (MS)"/>
              <a:ea typeface="Calibri (MS)"/>
              <a:cs typeface="Calibri (MS)"/>
              <a:sym typeface="Calibri (MS)"/>
            </a:endParaRPr>
          </a:p>
          <a:p>
            <a:pPr marL="734058" lvl="1" indent="-367029" algn="just">
              <a:lnSpc>
                <a:spcPts val="4759"/>
              </a:lnSpc>
              <a:buFont typeface="Arial"/>
              <a:buChar char="•"/>
            </a:pPr>
            <a:r>
              <a:rPr lang="en-US" sz="3399">
                <a:solidFill>
                  <a:srgbClr val="003E6E"/>
                </a:solidFill>
                <a:latin typeface="Calibri (MS)"/>
                <a:ea typeface="Calibri (MS)"/>
                <a:cs typeface="Calibri (MS)"/>
                <a:sym typeface="Calibri (MS)"/>
              </a:rPr>
              <a:t>Nothing will be decided tonight or before the Arts Commission is formed, but we encourage you to start brainstorming!</a:t>
            </a:r>
          </a:p>
        </p:txBody>
      </p:sp>
      <p:sp>
        <p:nvSpPr>
          <p:cNvPr id="5" name="TextBox 5"/>
          <p:cNvSpPr txBox="1"/>
          <p:nvPr/>
        </p:nvSpPr>
        <p:spPr>
          <a:xfrm>
            <a:off x="712244" y="353535"/>
            <a:ext cx="16863511" cy="1684338"/>
          </a:xfrm>
          <a:prstGeom prst="rect">
            <a:avLst/>
          </a:prstGeom>
        </p:spPr>
        <p:txBody>
          <a:bodyPr lIns="0" tIns="0" rIns="0" bIns="0" rtlCol="0" anchor="t">
            <a:spAutoFit/>
          </a:bodyPr>
          <a:lstStyle/>
          <a:p>
            <a:pPr algn="ctr">
              <a:lnSpc>
                <a:spcPts val="10979"/>
              </a:lnSpc>
            </a:pPr>
            <a:r>
              <a:rPr lang="en-US" sz="10763" b="1">
                <a:solidFill>
                  <a:srgbClr val="003E6E"/>
                </a:solidFill>
                <a:latin typeface="Calibri (MS) Bold"/>
                <a:ea typeface="Calibri (MS) Bold"/>
                <a:cs typeface="Calibri (MS) Bold"/>
                <a:sym typeface="Calibri (MS) Bold"/>
              </a:rPr>
              <a:t>Arts Commission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12244" y="2037873"/>
            <a:ext cx="6893911" cy="3067790"/>
          </a:xfrm>
          <a:custGeom>
            <a:avLst/>
            <a:gdLst/>
            <a:ahLst/>
            <a:cxnLst/>
            <a:rect l="l" t="t" r="r" b="b"/>
            <a:pathLst>
              <a:path w="6893911" h="3067790">
                <a:moveTo>
                  <a:pt x="0" y="0"/>
                </a:moveTo>
                <a:lnTo>
                  <a:pt x="6893911" y="0"/>
                </a:lnTo>
                <a:lnTo>
                  <a:pt x="6893911" y="3067790"/>
                </a:lnTo>
                <a:lnTo>
                  <a:pt x="0" y="3067790"/>
                </a:lnTo>
                <a:lnTo>
                  <a:pt x="0" y="0"/>
                </a:lnTo>
                <a:close/>
              </a:path>
            </a:pathLst>
          </a:custGeom>
          <a:blipFill>
            <a:blip r:embed="rId2"/>
            <a:stretch>
              <a:fillRect/>
            </a:stretch>
          </a:blipFill>
        </p:spPr>
      </p:sp>
      <p:sp>
        <p:nvSpPr>
          <p:cNvPr id="3" name="Freeform 3"/>
          <p:cNvSpPr/>
          <p:nvPr/>
        </p:nvSpPr>
        <p:spPr>
          <a:xfrm>
            <a:off x="712244" y="5375956"/>
            <a:ext cx="5893706" cy="4420279"/>
          </a:xfrm>
          <a:custGeom>
            <a:avLst/>
            <a:gdLst/>
            <a:ahLst/>
            <a:cxnLst/>
            <a:rect l="l" t="t" r="r" b="b"/>
            <a:pathLst>
              <a:path w="5893706" h="4420279">
                <a:moveTo>
                  <a:pt x="0" y="0"/>
                </a:moveTo>
                <a:lnTo>
                  <a:pt x="5893706" y="0"/>
                </a:lnTo>
                <a:lnTo>
                  <a:pt x="5893706" y="4420279"/>
                </a:lnTo>
                <a:lnTo>
                  <a:pt x="0" y="4420279"/>
                </a:lnTo>
                <a:lnTo>
                  <a:pt x="0" y="0"/>
                </a:lnTo>
                <a:close/>
              </a:path>
            </a:pathLst>
          </a:custGeom>
          <a:blipFill>
            <a:blip r:embed="rId3"/>
            <a:stretch>
              <a:fillRect/>
            </a:stretch>
          </a:blipFill>
        </p:spPr>
      </p:sp>
      <p:sp>
        <p:nvSpPr>
          <p:cNvPr id="4" name="Freeform 4"/>
          <p:cNvSpPr/>
          <p:nvPr/>
        </p:nvSpPr>
        <p:spPr>
          <a:xfrm>
            <a:off x="7925447" y="1948246"/>
            <a:ext cx="4783885" cy="3193244"/>
          </a:xfrm>
          <a:custGeom>
            <a:avLst/>
            <a:gdLst/>
            <a:ahLst/>
            <a:cxnLst/>
            <a:rect l="l" t="t" r="r" b="b"/>
            <a:pathLst>
              <a:path w="4783885" h="3193244">
                <a:moveTo>
                  <a:pt x="0" y="0"/>
                </a:moveTo>
                <a:lnTo>
                  <a:pt x="4783886" y="0"/>
                </a:lnTo>
                <a:lnTo>
                  <a:pt x="4783886" y="3193244"/>
                </a:lnTo>
                <a:lnTo>
                  <a:pt x="0" y="3193244"/>
                </a:lnTo>
                <a:lnTo>
                  <a:pt x="0" y="0"/>
                </a:lnTo>
                <a:close/>
              </a:path>
            </a:pathLst>
          </a:custGeom>
          <a:blipFill>
            <a:blip r:embed="rId4"/>
            <a:stretch>
              <a:fillRect/>
            </a:stretch>
          </a:blipFill>
        </p:spPr>
      </p:sp>
      <p:sp>
        <p:nvSpPr>
          <p:cNvPr id="5" name="Freeform 5"/>
          <p:cNvSpPr/>
          <p:nvPr/>
        </p:nvSpPr>
        <p:spPr>
          <a:xfrm>
            <a:off x="6897413" y="5397296"/>
            <a:ext cx="5865252" cy="4398939"/>
          </a:xfrm>
          <a:custGeom>
            <a:avLst/>
            <a:gdLst/>
            <a:ahLst/>
            <a:cxnLst/>
            <a:rect l="l" t="t" r="r" b="b"/>
            <a:pathLst>
              <a:path w="5865252" h="4398939">
                <a:moveTo>
                  <a:pt x="0" y="0"/>
                </a:moveTo>
                <a:lnTo>
                  <a:pt x="5865252" y="0"/>
                </a:lnTo>
                <a:lnTo>
                  <a:pt x="5865252" y="4398939"/>
                </a:lnTo>
                <a:lnTo>
                  <a:pt x="0" y="4398939"/>
                </a:lnTo>
                <a:lnTo>
                  <a:pt x="0" y="0"/>
                </a:lnTo>
                <a:close/>
              </a:path>
            </a:pathLst>
          </a:custGeom>
          <a:blipFill>
            <a:blip r:embed="rId5"/>
            <a:stretch>
              <a:fillRect/>
            </a:stretch>
          </a:blipFill>
        </p:spPr>
      </p:sp>
      <p:sp>
        <p:nvSpPr>
          <p:cNvPr id="6" name="Freeform 6"/>
          <p:cNvSpPr/>
          <p:nvPr/>
        </p:nvSpPr>
        <p:spPr>
          <a:xfrm>
            <a:off x="13028625" y="1950256"/>
            <a:ext cx="4307509" cy="3191233"/>
          </a:xfrm>
          <a:custGeom>
            <a:avLst/>
            <a:gdLst/>
            <a:ahLst/>
            <a:cxnLst/>
            <a:rect l="l" t="t" r="r" b="b"/>
            <a:pathLst>
              <a:path w="4307509" h="3191233">
                <a:moveTo>
                  <a:pt x="0" y="0"/>
                </a:moveTo>
                <a:lnTo>
                  <a:pt x="4307509" y="0"/>
                </a:lnTo>
                <a:lnTo>
                  <a:pt x="4307509" y="3191234"/>
                </a:lnTo>
                <a:lnTo>
                  <a:pt x="0" y="3191234"/>
                </a:lnTo>
                <a:lnTo>
                  <a:pt x="0" y="0"/>
                </a:lnTo>
                <a:close/>
              </a:path>
            </a:pathLst>
          </a:custGeom>
          <a:blipFill>
            <a:blip r:embed="rId6"/>
            <a:stretch>
              <a:fillRect/>
            </a:stretch>
          </a:blipFill>
        </p:spPr>
      </p:sp>
      <p:sp>
        <p:nvSpPr>
          <p:cNvPr id="7" name="Freeform 7"/>
          <p:cNvSpPr/>
          <p:nvPr/>
        </p:nvSpPr>
        <p:spPr>
          <a:xfrm>
            <a:off x="13028625" y="5531193"/>
            <a:ext cx="4307509" cy="2153754"/>
          </a:xfrm>
          <a:custGeom>
            <a:avLst/>
            <a:gdLst/>
            <a:ahLst/>
            <a:cxnLst/>
            <a:rect l="l" t="t" r="r" b="b"/>
            <a:pathLst>
              <a:path w="4307509" h="2153754">
                <a:moveTo>
                  <a:pt x="0" y="0"/>
                </a:moveTo>
                <a:lnTo>
                  <a:pt x="4307509" y="0"/>
                </a:lnTo>
                <a:lnTo>
                  <a:pt x="4307509" y="2153754"/>
                </a:lnTo>
                <a:lnTo>
                  <a:pt x="0" y="2153754"/>
                </a:lnTo>
                <a:lnTo>
                  <a:pt x="0" y="0"/>
                </a:lnTo>
                <a:close/>
              </a:path>
            </a:pathLst>
          </a:custGeom>
          <a:blipFill>
            <a:blip r:embed="rId7"/>
            <a:stretch>
              <a:fillRect/>
            </a:stretch>
          </a:blipFill>
        </p:spPr>
      </p:sp>
      <p:sp>
        <p:nvSpPr>
          <p:cNvPr id="8" name="Freeform 8"/>
          <p:cNvSpPr/>
          <p:nvPr/>
        </p:nvSpPr>
        <p:spPr>
          <a:xfrm>
            <a:off x="13057940" y="7949391"/>
            <a:ext cx="4307509" cy="1846844"/>
          </a:xfrm>
          <a:custGeom>
            <a:avLst/>
            <a:gdLst/>
            <a:ahLst/>
            <a:cxnLst/>
            <a:rect l="l" t="t" r="r" b="b"/>
            <a:pathLst>
              <a:path w="4307509" h="1846844">
                <a:moveTo>
                  <a:pt x="0" y="0"/>
                </a:moveTo>
                <a:lnTo>
                  <a:pt x="4307509" y="0"/>
                </a:lnTo>
                <a:lnTo>
                  <a:pt x="4307509" y="1846844"/>
                </a:lnTo>
                <a:lnTo>
                  <a:pt x="0" y="1846844"/>
                </a:lnTo>
                <a:lnTo>
                  <a:pt x="0" y="0"/>
                </a:lnTo>
                <a:close/>
              </a:path>
            </a:pathLst>
          </a:custGeom>
          <a:blipFill>
            <a:blip r:embed="rId8"/>
            <a:stretch>
              <a:fillRect/>
            </a:stretch>
          </a:blipFill>
        </p:spPr>
      </p:sp>
      <p:sp>
        <p:nvSpPr>
          <p:cNvPr id="9" name="TextBox 9"/>
          <p:cNvSpPr txBox="1"/>
          <p:nvPr/>
        </p:nvSpPr>
        <p:spPr>
          <a:xfrm>
            <a:off x="712244" y="353535"/>
            <a:ext cx="16863511" cy="1684338"/>
          </a:xfrm>
          <a:prstGeom prst="rect">
            <a:avLst/>
          </a:prstGeom>
        </p:spPr>
        <p:txBody>
          <a:bodyPr lIns="0" tIns="0" rIns="0" bIns="0" rtlCol="0" anchor="t">
            <a:spAutoFit/>
          </a:bodyPr>
          <a:lstStyle/>
          <a:p>
            <a:pPr algn="ctr">
              <a:lnSpc>
                <a:spcPts val="10979"/>
              </a:lnSpc>
            </a:pPr>
            <a:r>
              <a:rPr lang="en-US" sz="10763" b="1">
                <a:solidFill>
                  <a:srgbClr val="003E6E"/>
                </a:solidFill>
                <a:latin typeface="Calibri (MS) Bold"/>
                <a:ea typeface="Calibri (MS) Bold"/>
                <a:cs typeface="Calibri (MS) Bold"/>
                <a:sym typeface="Calibri (MS) Bold"/>
              </a:rPr>
              <a:t>Art Examples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880</Words>
  <Application>Microsoft Office PowerPoint</Application>
  <PresentationFormat>Custom</PresentationFormat>
  <Paragraphs>82</Paragraphs>
  <Slides>15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Optima</vt:lpstr>
      <vt:lpstr>Calibri (MS) Bold</vt:lpstr>
      <vt:lpstr>Arial</vt:lpstr>
      <vt:lpstr>Calibri (MS)</vt:lpstr>
      <vt:lpstr>Calibri (MS) Light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Gurnee Arts Commission Informational Meeting #2</dc:title>
  <cp:lastModifiedBy>Matthew Trujillo</cp:lastModifiedBy>
  <cp:revision>4</cp:revision>
  <cp:lastPrinted>2025-03-10T20:07:23Z</cp:lastPrinted>
  <dcterms:created xsi:type="dcterms:W3CDTF">2006-08-16T00:00:00Z</dcterms:created>
  <dcterms:modified xsi:type="dcterms:W3CDTF">2025-03-10T20:13:29Z</dcterms:modified>
  <dc:identifier>DAGgr_ex3Pg</dc:identifier>
</cp:coreProperties>
</file>