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1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7010400" cy="9296400"/>
  <p:embeddedFontLst>
    <p:embeddedFont>
      <p:font typeface="Optima" panose="020B0604020202020204" charset="0"/>
      <p:regular r:id="rId17"/>
    </p:embeddedFont>
    <p:embeddedFont>
      <p:font typeface="Calibri (MS) Light" panose="020B0604020202020204" charset="0"/>
      <p:regular r:id="rId18"/>
    </p:embeddedFont>
    <p:embeddedFont>
      <p:font typeface="Calibri (MS)" panose="020B0604020202020204" charset="0"/>
      <p:regular r:id="rId19"/>
    </p:embeddedFont>
    <p:embeddedFont>
      <p:font typeface="Calibri (MS) Bold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0" d="100"/>
          <a:sy n="80" d="100"/>
        </p:scale>
        <p:origin x="514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FD62FD6-21B5-4ADF-B908-9A47CAA34D62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1667B5-019B-43BF-AB72-1C7D6A19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7957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7" Type="http://schemas.openxmlformats.org/officeDocument/2006/relationships/image" Target="../media/image32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png"/><Relationship Id="rId10" Type="http://schemas.openxmlformats.org/officeDocument/2006/relationships/image" Target="../media/image22.png"/><Relationship Id="rId9" Type="http://schemas.openxmlformats.org/officeDocument/2006/relationships/image" Target="../media/image3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4300" y="0"/>
            <a:ext cx="18516600" cy="10287000"/>
          </a:xfrm>
          <a:custGeom>
            <a:avLst/>
            <a:gdLst/>
            <a:ahLst/>
            <a:cxnLst/>
            <a:rect l="l" t="t" r="r" b="b"/>
            <a:pathLst>
              <a:path w="18516600" h="10287000">
                <a:moveTo>
                  <a:pt x="0" y="0"/>
                </a:moveTo>
                <a:lnTo>
                  <a:pt x="18516600" y="0"/>
                </a:lnTo>
                <a:lnTo>
                  <a:pt x="185166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237" b="-14237"/>
            </a:stretch>
          </a:blipFill>
        </p:spPr>
      </p:sp>
      <p:sp>
        <p:nvSpPr>
          <p:cNvPr id="3" name="AutoShape 3"/>
          <p:cNvSpPr/>
          <p:nvPr/>
        </p:nvSpPr>
        <p:spPr>
          <a:xfrm flipH="1">
            <a:off x="2761196" y="6658754"/>
            <a:ext cx="12765608" cy="0"/>
          </a:xfrm>
          <a:prstGeom prst="line">
            <a:avLst/>
          </a:prstGeom>
          <a:ln w="180975" cap="flat">
            <a:solidFill>
              <a:srgbClr val="10151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2761196" y="1233269"/>
            <a:ext cx="12765608" cy="5106243"/>
          </a:xfrm>
          <a:custGeom>
            <a:avLst/>
            <a:gdLst/>
            <a:ahLst/>
            <a:cxnLst/>
            <a:rect l="l" t="t" r="r" b="b"/>
            <a:pathLst>
              <a:path w="12765608" h="5106243">
                <a:moveTo>
                  <a:pt x="0" y="0"/>
                </a:moveTo>
                <a:lnTo>
                  <a:pt x="12765608" y="0"/>
                </a:lnTo>
                <a:lnTo>
                  <a:pt x="12765608" y="5106243"/>
                </a:lnTo>
                <a:lnTo>
                  <a:pt x="0" y="51062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761196" y="6949420"/>
            <a:ext cx="12765608" cy="2104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80"/>
              </a:lnSpc>
            </a:pPr>
            <a:r>
              <a:rPr lang="en-US" sz="13705">
                <a:solidFill>
                  <a:srgbClr val="101516"/>
                </a:solidFill>
                <a:latin typeface="Optima"/>
                <a:ea typeface="Optima"/>
                <a:cs typeface="Optima"/>
                <a:sym typeface="Optima"/>
              </a:rPr>
              <a:t>Arts Commission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E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407385" y="2876445"/>
            <a:ext cx="4639783" cy="5772670"/>
          </a:xfrm>
          <a:custGeom>
            <a:avLst/>
            <a:gdLst/>
            <a:ahLst/>
            <a:cxnLst/>
            <a:rect l="l" t="t" r="r" b="b"/>
            <a:pathLst>
              <a:path w="4639783" h="5772670">
                <a:moveTo>
                  <a:pt x="0" y="0"/>
                </a:moveTo>
                <a:lnTo>
                  <a:pt x="4639783" y="0"/>
                </a:lnTo>
                <a:lnTo>
                  <a:pt x="4639783" y="5772670"/>
                </a:lnTo>
                <a:lnTo>
                  <a:pt x="0" y="5772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12244" y="2131590"/>
            <a:ext cx="11100218" cy="1337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37" lvl="1" indent="-388618" algn="l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If you think of questions later, or ideas that you would like to share please add them to the list: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12244" y="363060"/>
            <a:ext cx="16863511" cy="1629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73"/>
              </a:lnSpc>
            </a:pPr>
            <a:r>
              <a:rPr lang="en-US" sz="10464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What questions do you have?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33191" y="4042038"/>
            <a:ext cx="8864024" cy="547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5"/>
              </a:lnSpc>
              <a:spcBef>
                <a:spcPct val="0"/>
              </a:spcBef>
            </a:pPr>
            <a:r>
              <a:rPr lang="en-US" sz="360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https://www.surveymonkey.com/r/3CQVB93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722" y="5500819"/>
            <a:ext cx="3467278" cy="346727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E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12244" y="3551497"/>
            <a:ext cx="10241459" cy="1337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37" lvl="1" indent="-388618" algn="l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Information will be available on the Gurnee Arts Commission webpage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12244" y="363060"/>
            <a:ext cx="16863511" cy="2982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73"/>
              </a:lnSpc>
            </a:pPr>
            <a:r>
              <a:rPr lang="en-US" sz="10464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Gurnee Arts Commission Webpage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33191" y="5461945"/>
            <a:ext cx="9979665" cy="1013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5"/>
              </a:lnSpc>
              <a:spcBef>
                <a:spcPct val="0"/>
              </a:spcBef>
            </a:pPr>
            <a:r>
              <a:rPr lang="en-US" sz="3603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https://www.gurnee.il.us/government/boards--commissions-and-committees/arts-commission</a:t>
            </a:r>
          </a:p>
        </p:txBody>
      </p:sp>
      <p:sp>
        <p:nvSpPr>
          <p:cNvPr id="7" name="Freeform 7"/>
          <p:cNvSpPr/>
          <p:nvPr/>
        </p:nvSpPr>
        <p:spPr>
          <a:xfrm>
            <a:off x="11572586" y="3345467"/>
            <a:ext cx="5686714" cy="4513829"/>
          </a:xfrm>
          <a:custGeom>
            <a:avLst/>
            <a:gdLst/>
            <a:ahLst/>
            <a:cxnLst/>
            <a:rect l="l" t="t" r="r" b="b"/>
            <a:pathLst>
              <a:path w="5686714" h="4513829">
                <a:moveTo>
                  <a:pt x="0" y="0"/>
                </a:moveTo>
                <a:lnTo>
                  <a:pt x="5686714" y="0"/>
                </a:lnTo>
                <a:lnTo>
                  <a:pt x="5686714" y="4513829"/>
                </a:lnTo>
                <a:lnTo>
                  <a:pt x="0" y="45138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19900"/>
            <a:ext cx="2870348" cy="287034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E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12244" y="2093490"/>
            <a:ext cx="10526682" cy="7614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7867" lvl="1" indent="-508934" algn="just">
              <a:lnSpc>
                <a:spcPts val="6600"/>
              </a:lnSpc>
              <a:buFont typeface="Arial"/>
              <a:buChar char="•"/>
            </a:pPr>
            <a:r>
              <a:rPr lang="en-US" sz="4714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2nd Informational Meeting</a:t>
            </a:r>
          </a:p>
          <a:p>
            <a:pPr marL="2035734" lvl="2" indent="-678578" algn="just">
              <a:lnSpc>
                <a:spcPts val="6600"/>
              </a:lnSpc>
              <a:buFont typeface="Arial"/>
              <a:buChar char="⚬"/>
            </a:pPr>
            <a:r>
              <a:rPr lang="en-US" sz="4714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Monday, March 10, 2025 at 6pm</a:t>
            </a:r>
          </a:p>
          <a:p>
            <a:pPr marL="2035734" lvl="2" indent="-678578" algn="just">
              <a:lnSpc>
                <a:spcPts val="6600"/>
              </a:lnSpc>
              <a:buFont typeface="Arial"/>
              <a:buChar char="⚬"/>
            </a:pPr>
            <a:r>
              <a:rPr lang="en-US" sz="4714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Questions will be answered.</a:t>
            </a:r>
          </a:p>
          <a:p>
            <a:pPr algn="just">
              <a:lnSpc>
                <a:spcPts val="6600"/>
              </a:lnSpc>
            </a:pPr>
            <a:endParaRPr lang="en-US" sz="4714">
              <a:solidFill>
                <a:srgbClr val="FFFFFF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1017867" lvl="1" indent="-508934" algn="just">
              <a:lnSpc>
                <a:spcPts val="6600"/>
              </a:lnSpc>
              <a:buFont typeface="Arial"/>
              <a:buChar char="•"/>
            </a:pPr>
            <a:r>
              <a:rPr lang="en-US" sz="4714">
                <a:solidFill>
                  <a:srgbClr val="FFDD00"/>
                </a:solidFill>
                <a:latin typeface="Calibri (MS)"/>
                <a:ea typeface="Calibri (MS)"/>
                <a:cs typeface="Calibri (MS)"/>
                <a:sym typeface="Calibri (MS)"/>
              </a:rPr>
              <a:t>Add your email to the contact list!</a:t>
            </a:r>
          </a:p>
          <a:p>
            <a:pPr algn="just">
              <a:lnSpc>
                <a:spcPts val="6600"/>
              </a:lnSpc>
            </a:pPr>
            <a:endParaRPr lang="en-US" sz="4714">
              <a:solidFill>
                <a:srgbClr val="FFDD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just">
              <a:lnSpc>
                <a:spcPts val="6600"/>
              </a:lnSpc>
            </a:pPr>
            <a:endParaRPr lang="en-US" sz="4714">
              <a:solidFill>
                <a:srgbClr val="FFDD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1017867" lvl="1" indent="-508934" algn="just">
              <a:lnSpc>
                <a:spcPts val="6600"/>
              </a:lnSpc>
              <a:buFont typeface="Arial"/>
              <a:buChar char="•"/>
            </a:pPr>
            <a:r>
              <a:rPr lang="en-US" sz="4714">
                <a:solidFill>
                  <a:srgbClr val="95C11F"/>
                </a:solidFill>
                <a:latin typeface="Calibri (MS)"/>
                <a:ea typeface="Calibri (MS)"/>
                <a:cs typeface="Calibri (MS)"/>
                <a:sym typeface="Calibri (MS)"/>
              </a:rPr>
              <a:t>Let us know any questions or ideas you have!</a:t>
            </a:r>
          </a:p>
        </p:txBody>
      </p:sp>
      <p:sp>
        <p:nvSpPr>
          <p:cNvPr id="7" name="Freeform 7"/>
          <p:cNvSpPr/>
          <p:nvPr/>
        </p:nvSpPr>
        <p:spPr>
          <a:xfrm rot="-2166441">
            <a:off x="10069659" y="3760717"/>
            <a:ext cx="3563522" cy="1518951"/>
          </a:xfrm>
          <a:custGeom>
            <a:avLst/>
            <a:gdLst/>
            <a:ahLst/>
            <a:cxnLst/>
            <a:rect l="l" t="t" r="r" b="b"/>
            <a:pathLst>
              <a:path w="3563522" h="1518951">
                <a:moveTo>
                  <a:pt x="0" y="0"/>
                </a:moveTo>
                <a:lnTo>
                  <a:pt x="3563522" y="0"/>
                </a:lnTo>
                <a:lnTo>
                  <a:pt x="3563522" y="1518951"/>
                </a:lnTo>
                <a:lnTo>
                  <a:pt x="0" y="15189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12244" y="353535"/>
            <a:ext cx="16863511" cy="1684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79"/>
              </a:lnSpc>
            </a:pPr>
            <a:r>
              <a:rPr lang="en-US" sz="10763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Next Steps</a:t>
            </a:r>
          </a:p>
        </p:txBody>
      </p:sp>
      <p:sp>
        <p:nvSpPr>
          <p:cNvPr id="9" name="Freeform 9"/>
          <p:cNvSpPr/>
          <p:nvPr/>
        </p:nvSpPr>
        <p:spPr>
          <a:xfrm>
            <a:off x="9964351" y="8598728"/>
            <a:ext cx="3563522" cy="1518951"/>
          </a:xfrm>
          <a:custGeom>
            <a:avLst/>
            <a:gdLst/>
            <a:ahLst/>
            <a:cxnLst/>
            <a:rect l="l" t="t" r="r" b="b"/>
            <a:pathLst>
              <a:path w="3563522" h="1518951">
                <a:moveTo>
                  <a:pt x="0" y="0"/>
                </a:moveTo>
                <a:lnTo>
                  <a:pt x="3563522" y="0"/>
                </a:lnTo>
                <a:lnTo>
                  <a:pt x="3563522" y="1518951"/>
                </a:lnTo>
                <a:lnTo>
                  <a:pt x="0" y="15189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546813" y="1190941"/>
            <a:ext cx="3775097" cy="892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4"/>
              </a:lnSpc>
            </a:pPr>
            <a:r>
              <a:rPr lang="en-US" sz="5729" b="1">
                <a:solidFill>
                  <a:srgbClr val="FFDD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Contact List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527873" y="6102433"/>
            <a:ext cx="3775097" cy="892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4"/>
              </a:lnSpc>
            </a:pPr>
            <a:r>
              <a:rPr lang="en-US" sz="5729" b="1">
                <a:solidFill>
                  <a:srgbClr val="95C11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Questions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4512" y="6995420"/>
            <a:ext cx="2989389" cy="29893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4512" y="2093490"/>
            <a:ext cx="3022755" cy="302275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E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78459" y="1852769"/>
            <a:ext cx="6560865" cy="6396844"/>
          </a:xfrm>
          <a:custGeom>
            <a:avLst/>
            <a:gdLst/>
            <a:ahLst/>
            <a:cxnLst/>
            <a:rect l="l" t="t" r="r" b="b"/>
            <a:pathLst>
              <a:path w="6560865" h="6396844">
                <a:moveTo>
                  <a:pt x="0" y="0"/>
                </a:moveTo>
                <a:lnTo>
                  <a:pt x="6560865" y="0"/>
                </a:lnTo>
                <a:lnTo>
                  <a:pt x="6560865" y="6396843"/>
                </a:lnTo>
                <a:lnTo>
                  <a:pt x="0" y="63968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891732" y="2732532"/>
            <a:ext cx="3734319" cy="4821935"/>
          </a:xfrm>
          <a:custGeom>
            <a:avLst/>
            <a:gdLst/>
            <a:ahLst/>
            <a:cxnLst/>
            <a:rect l="l" t="t" r="r" b="b"/>
            <a:pathLst>
              <a:path w="3734319" h="4821935">
                <a:moveTo>
                  <a:pt x="0" y="0"/>
                </a:moveTo>
                <a:lnTo>
                  <a:pt x="3734319" y="0"/>
                </a:lnTo>
                <a:lnTo>
                  <a:pt x="3734319" y="4821936"/>
                </a:lnTo>
                <a:lnTo>
                  <a:pt x="0" y="48219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1718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12244" y="2150640"/>
            <a:ext cx="10381794" cy="6499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0383" lvl="1" indent="-390191" algn="l">
              <a:lnSpc>
                <a:spcPts val="5060"/>
              </a:lnSpc>
              <a:buFont typeface="Arial"/>
              <a:buChar char="•"/>
            </a:pPr>
            <a:r>
              <a:rPr lang="en-US" sz="3614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If you are a resident or </a:t>
            </a:r>
            <a:r>
              <a:rPr lang="en-US" sz="3614" dirty="0" smtClean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business/organization </a:t>
            </a:r>
            <a:r>
              <a:rPr lang="en-US" sz="3614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interested in joining the Arts Commission:</a:t>
            </a:r>
          </a:p>
          <a:p>
            <a:pPr marL="2341149" lvl="3" indent="-585287" algn="l">
              <a:lnSpc>
                <a:spcPts val="5060"/>
              </a:lnSpc>
              <a:buFont typeface="Arial"/>
              <a:buChar char="￭"/>
            </a:pPr>
            <a:r>
              <a:rPr lang="en-US" sz="3614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Please turn in a “Community Involvement &amp; Arts” related cover letter and resume or portfolio to mtrujillo@village.gurnee.il.us by Friday, April 11, 2025.</a:t>
            </a:r>
          </a:p>
          <a:p>
            <a:pPr algn="l">
              <a:lnSpc>
                <a:spcPts val="5060"/>
              </a:lnSpc>
            </a:pPr>
            <a:endParaRPr lang="en-US" sz="3614" dirty="0">
              <a:solidFill>
                <a:srgbClr val="FFFFFF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780383" lvl="1" indent="-390191" algn="l">
              <a:lnSpc>
                <a:spcPts val="5060"/>
              </a:lnSpc>
              <a:buFont typeface="Arial"/>
              <a:buChar char="•"/>
            </a:pPr>
            <a:r>
              <a:rPr lang="en-US" sz="3614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Meetings are expected to be the second Monday of the Month at 6pm. (Holidays may move meetings, but we are looking at Monday evenings)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12244" y="353535"/>
            <a:ext cx="16863511" cy="1684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79"/>
              </a:lnSpc>
            </a:pPr>
            <a:r>
              <a:rPr lang="en-US" sz="10763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Next Steps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E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09130" y="1141029"/>
            <a:ext cx="8869741" cy="8004941"/>
          </a:xfrm>
          <a:custGeom>
            <a:avLst/>
            <a:gdLst/>
            <a:ahLst/>
            <a:cxnLst/>
            <a:rect l="l" t="t" r="r" b="b"/>
            <a:pathLst>
              <a:path w="8869741" h="8004941">
                <a:moveTo>
                  <a:pt x="0" y="0"/>
                </a:moveTo>
                <a:lnTo>
                  <a:pt x="8869740" y="0"/>
                </a:lnTo>
                <a:lnTo>
                  <a:pt x="8869740" y="8004942"/>
                </a:lnTo>
                <a:lnTo>
                  <a:pt x="0" y="80049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E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12244" y="2211910"/>
            <a:ext cx="12166176" cy="6901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Matt Trujillo, Community Engagement Coordinator 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I work on community events and initiatives, oversee our Small Business Capital Grant Program, and assist with </a:t>
            </a:r>
            <a:r>
              <a:rPr lang="en-US" sz="3000" dirty="0" smtClean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some Economic </a:t>
            </a:r>
            <a:r>
              <a:rPr lang="en-US" sz="30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Development projects. </a:t>
            </a:r>
          </a:p>
          <a:p>
            <a:pPr algn="l">
              <a:lnSpc>
                <a:spcPts val="4200"/>
              </a:lnSpc>
            </a:pPr>
            <a:endParaRPr lang="en-US" sz="3000" dirty="0">
              <a:solidFill>
                <a:srgbClr val="FFFFFF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I will be the Staff Liaison for the Arts Commission</a:t>
            </a:r>
          </a:p>
          <a:p>
            <a:pPr algn="l">
              <a:lnSpc>
                <a:spcPts val="4200"/>
              </a:lnSpc>
            </a:pPr>
            <a:endParaRPr lang="en-US" sz="3000" dirty="0">
              <a:solidFill>
                <a:srgbClr val="FFFFFF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I do Circus Arts!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Juggling, </a:t>
            </a:r>
            <a:r>
              <a:rPr lang="en-US" sz="3000" dirty="0" smtClean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unicycles</a:t>
            </a:r>
            <a:r>
              <a:rPr lang="en-US" sz="30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3000" dirty="0" smtClean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balloon </a:t>
            </a:r>
            <a:r>
              <a:rPr lang="en-US" sz="30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a</a:t>
            </a:r>
            <a:r>
              <a:rPr lang="en-US" sz="3000" dirty="0" smtClean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nimals</a:t>
            </a:r>
            <a:r>
              <a:rPr lang="en-US" sz="30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, and </a:t>
            </a:r>
            <a:r>
              <a:rPr lang="en-US" sz="30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c</a:t>
            </a:r>
            <a:r>
              <a:rPr lang="en-US" sz="3000" dirty="0" smtClean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lowning</a:t>
            </a:r>
            <a:r>
              <a:rPr lang="en-US" sz="30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I went to school at Illinois State University and performed in the Gamma Phi Circus for 4 years. 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I teach youth circus at Circus Kazoo in Grayslake, IL.</a:t>
            </a:r>
          </a:p>
          <a:p>
            <a:pPr algn="l">
              <a:lnSpc>
                <a:spcPts val="3060"/>
              </a:lnSpc>
            </a:pPr>
            <a:endParaRPr lang="en-US" sz="3000" dirty="0">
              <a:solidFill>
                <a:srgbClr val="FFFFFF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381084" y="2418528"/>
            <a:ext cx="3776688" cy="5035584"/>
          </a:xfrm>
          <a:custGeom>
            <a:avLst/>
            <a:gdLst/>
            <a:ahLst/>
            <a:cxnLst/>
            <a:rect l="l" t="t" r="r" b="b"/>
            <a:pathLst>
              <a:path w="3776688" h="5035584">
                <a:moveTo>
                  <a:pt x="0" y="0"/>
                </a:moveTo>
                <a:lnTo>
                  <a:pt x="3776688" y="0"/>
                </a:lnTo>
                <a:lnTo>
                  <a:pt x="3776688" y="5035585"/>
                </a:lnTo>
                <a:lnTo>
                  <a:pt x="0" y="50355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TextBox 4"/>
          <p:cNvSpPr txBox="1"/>
          <p:nvPr/>
        </p:nvSpPr>
        <p:spPr>
          <a:xfrm>
            <a:off x="712244" y="395755"/>
            <a:ext cx="16863511" cy="1939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10"/>
              </a:lnSpc>
            </a:pPr>
            <a:r>
              <a:rPr lang="en-US" sz="12363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Introduction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E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69393" y="3884190"/>
            <a:ext cx="5691577" cy="4062363"/>
          </a:xfrm>
          <a:custGeom>
            <a:avLst/>
            <a:gdLst/>
            <a:ahLst/>
            <a:cxnLst/>
            <a:rect l="l" t="t" r="r" b="b"/>
            <a:pathLst>
              <a:path w="5691577" h="4062363">
                <a:moveTo>
                  <a:pt x="0" y="0"/>
                </a:moveTo>
                <a:lnTo>
                  <a:pt x="5691577" y="0"/>
                </a:lnTo>
                <a:lnTo>
                  <a:pt x="5691577" y="4062363"/>
                </a:lnTo>
                <a:lnTo>
                  <a:pt x="0" y="40623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12244" y="344010"/>
            <a:ext cx="16863511" cy="3540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10"/>
              </a:lnSpc>
            </a:pPr>
            <a:r>
              <a:rPr lang="en-US" sz="12363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Why start an Arts Commission?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12244" y="3813472"/>
            <a:ext cx="11048473" cy="5811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just">
              <a:lnSpc>
                <a:spcPts val="4248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Art is important!</a:t>
            </a:r>
          </a:p>
          <a:p>
            <a:pPr marL="1554480" lvl="2" indent="-518160" algn="l">
              <a:lnSpc>
                <a:spcPts val="4248"/>
              </a:lnSpc>
              <a:buFont typeface="Arial"/>
              <a:buChar char="⚬"/>
            </a:pPr>
            <a:r>
              <a:rPr lang="en-US" sz="3600">
                <a:solidFill>
                  <a:srgbClr val="FFFFF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We have many artists in the Gurnee community. </a:t>
            </a:r>
          </a:p>
          <a:p>
            <a:pPr marL="1554480" lvl="2" indent="-518160" algn="l">
              <a:lnSpc>
                <a:spcPts val="4248"/>
              </a:lnSpc>
              <a:buFont typeface="Arial"/>
              <a:buChar char="⚬"/>
            </a:pPr>
            <a:r>
              <a:rPr lang="en-US" sz="3600">
                <a:solidFill>
                  <a:srgbClr val="FFFFF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Dance, music, painting, sculpting, drawing, photography, theater, culinary, floral design, woodworking, and more!</a:t>
            </a:r>
          </a:p>
          <a:p>
            <a:pPr algn="l">
              <a:lnSpc>
                <a:spcPts val="4248"/>
              </a:lnSpc>
            </a:pPr>
            <a:endParaRPr lang="en-US" sz="3600">
              <a:solidFill>
                <a:srgbClr val="FFFFFF"/>
              </a:solidFill>
              <a:latin typeface="Calibri (MS) Light"/>
              <a:ea typeface="Calibri (MS) Light"/>
              <a:cs typeface="Calibri (MS) Light"/>
              <a:sym typeface="Calibri (MS) Light"/>
            </a:endParaRPr>
          </a:p>
          <a:p>
            <a:pPr marL="777240" lvl="1" indent="-388620" algn="l">
              <a:lnSpc>
                <a:spcPts val="4248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The Village wants to encourage and support a vibrant art scene in Gurnee</a:t>
            </a:r>
            <a:r>
              <a:rPr lang="en-US" sz="3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  <a:p>
            <a:pPr marL="1554480" lvl="2" indent="-518160" algn="l">
              <a:lnSpc>
                <a:spcPts val="4248"/>
              </a:lnSpc>
              <a:buFont typeface="Arial"/>
              <a:buChar char="⚬"/>
            </a:pPr>
            <a:r>
              <a:rPr lang="en-US" sz="3600">
                <a:solidFill>
                  <a:srgbClr val="FFFFF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This new Arts Commission will create that through arts programs/events and public art.</a:t>
            </a:r>
          </a:p>
          <a:p>
            <a:pPr algn="l">
              <a:lnSpc>
                <a:spcPts val="3060"/>
              </a:lnSpc>
            </a:pPr>
            <a:endParaRPr lang="en-US" sz="3600">
              <a:solidFill>
                <a:srgbClr val="FFFFFF"/>
              </a:solidFill>
              <a:latin typeface="Calibri (MS) Light"/>
              <a:ea typeface="Calibri (MS) Light"/>
              <a:cs typeface="Calibri (MS) Light"/>
              <a:sym typeface="Calibri (MS)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E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12244" y="2160165"/>
            <a:ext cx="17118556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10 Members on the Arts Commission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 b="1" u="sng" dirty="0" smtClean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Gurnee </a:t>
            </a:r>
            <a:r>
              <a:rPr lang="en-US" sz="3000" b="1" u="sng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Residents &amp; </a:t>
            </a:r>
            <a:r>
              <a:rPr lang="en-US" sz="3000" b="1" u="sng" dirty="0" smtClean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Businesses/Organizations</a:t>
            </a:r>
            <a:r>
              <a:rPr lang="en-US" sz="3000" dirty="0" smtClean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who are interested in supporting the Arts Community.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Will need to attend monthly meetings - It is important that the commission members attend the meetings, because this is an active working commission.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Members will work with each other to facilitate arts programs and events.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Members will plan and execute public art projects.</a:t>
            </a:r>
          </a:p>
        </p:txBody>
      </p:sp>
      <p:sp>
        <p:nvSpPr>
          <p:cNvPr id="3" name="Freeform 3"/>
          <p:cNvSpPr/>
          <p:nvPr/>
        </p:nvSpPr>
        <p:spPr>
          <a:xfrm>
            <a:off x="14445481" y="4467555"/>
            <a:ext cx="3130274" cy="2974313"/>
          </a:xfrm>
          <a:custGeom>
            <a:avLst/>
            <a:gdLst/>
            <a:ahLst/>
            <a:cxnLst/>
            <a:rect l="l" t="t" r="r" b="b"/>
            <a:pathLst>
              <a:path w="3130274" h="2974313">
                <a:moveTo>
                  <a:pt x="0" y="0"/>
                </a:moveTo>
                <a:lnTo>
                  <a:pt x="3130275" y="0"/>
                </a:lnTo>
                <a:lnTo>
                  <a:pt x="3130275" y="2974313"/>
                </a:lnTo>
                <a:lnTo>
                  <a:pt x="0" y="29743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8" b="-64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12244" y="353535"/>
            <a:ext cx="16863511" cy="1684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79"/>
              </a:lnSpc>
            </a:pPr>
            <a:r>
              <a:rPr lang="en-US" sz="10763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Commission Member Details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12244" y="5683955"/>
            <a:ext cx="13467705" cy="431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Members will be appointed by the Mayor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Please turn in a “Community Involvement &amp; Arts” related cover letter and resume or portfolio to mtrujillo@village.gurnee.il.us by Friday, April 11, 2025.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The Commission is looking for a variety of different artistic backgrounds.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Highschool aged students are encouraged to apply.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An Arts Commission Chair person will be appointed.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Arts Commission Member Commitments will be 2 years long. 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Members can serve consecutive terms.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E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12244" y="2131590"/>
            <a:ext cx="11203709" cy="6442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37" lvl="1" indent="-388618" algn="just">
              <a:lnSpc>
                <a:spcPts val="5039"/>
              </a:lnSpc>
              <a:buFont typeface="Arial"/>
              <a:buChar char="•"/>
            </a:pPr>
            <a:r>
              <a:rPr lang="en-US" sz="3599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Open Meetings Act of Illinois</a:t>
            </a:r>
          </a:p>
          <a:p>
            <a:pPr marL="1554474" lvl="2" indent="-518158" algn="l">
              <a:lnSpc>
                <a:spcPts val="5039"/>
              </a:lnSpc>
              <a:buFont typeface="Arial"/>
              <a:buChar char="⚬"/>
            </a:pPr>
            <a:r>
              <a:rPr lang="en-US" sz="3599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The Commission will be required to follow the Open Meetings Act of Illinois.</a:t>
            </a:r>
          </a:p>
          <a:p>
            <a:pPr marL="2331710" lvl="3" indent="-582928" algn="l">
              <a:lnSpc>
                <a:spcPts val="5039"/>
              </a:lnSpc>
              <a:buFont typeface="Arial"/>
              <a:buChar char="￭"/>
            </a:pPr>
            <a:r>
              <a:rPr lang="en-US" sz="3599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This makes all monthly meetings public. </a:t>
            </a:r>
          </a:p>
          <a:p>
            <a:pPr marL="2331710" lvl="3" indent="-582928" algn="l">
              <a:lnSpc>
                <a:spcPts val="5039"/>
              </a:lnSpc>
              <a:buFont typeface="Arial"/>
              <a:buChar char="￭"/>
            </a:pPr>
            <a:r>
              <a:rPr lang="en-US" sz="3599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Quorum (6 members) needs to be met for all meetings of the full Commission.</a:t>
            </a:r>
          </a:p>
          <a:p>
            <a:pPr marL="2331710" lvl="3" indent="-582928" algn="l">
              <a:lnSpc>
                <a:spcPts val="5039"/>
              </a:lnSpc>
              <a:buFont typeface="Arial"/>
              <a:buChar char="￭"/>
            </a:pPr>
            <a:r>
              <a:rPr lang="en-US" sz="3599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Sub-committees of 3 can be formed to work on projects outside of public meetings. Recommendations will be discussed at the monthly meetings.</a:t>
            </a:r>
          </a:p>
        </p:txBody>
      </p:sp>
      <p:sp>
        <p:nvSpPr>
          <p:cNvPr id="3" name="Freeform 3"/>
          <p:cNvSpPr/>
          <p:nvPr/>
        </p:nvSpPr>
        <p:spPr>
          <a:xfrm>
            <a:off x="12322606" y="2283990"/>
            <a:ext cx="4806128" cy="3502466"/>
          </a:xfrm>
          <a:custGeom>
            <a:avLst/>
            <a:gdLst/>
            <a:ahLst/>
            <a:cxnLst/>
            <a:rect l="l" t="t" r="r" b="b"/>
            <a:pathLst>
              <a:path w="4806128" h="3502466">
                <a:moveTo>
                  <a:pt x="0" y="0"/>
                </a:moveTo>
                <a:lnTo>
                  <a:pt x="4806127" y="0"/>
                </a:lnTo>
                <a:lnTo>
                  <a:pt x="4806127" y="3502465"/>
                </a:lnTo>
                <a:lnTo>
                  <a:pt x="0" y="35024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22606" y="6111875"/>
            <a:ext cx="4806128" cy="3202083"/>
          </a:xfrm>
          <a:custGeom>
            <a:avLst/>
            <a:gdLst/>
            <a:ahLst/>
            <a:cxnLst/>
            <a:rect l="l" t="t" r="r" b="b"/>
            <a:pathLst>
              <a:path w="4806128" h="3202083">
                <a:moveTo>
                  <a:pt x="0" y="0"/>
                </a:moveTo>
                <a:lnTo>
                  <a:pt x="4806127" y="0"/>
                </a:lnTo>
                <a:lnTo>
                  <a:pt x="4806127" y="3202082"/>
                </a:lnTo>
                <a:lnTo>
                  <a:pt x="0" y="32020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12244" y="353535"/>
            <a:ext cx="16863511" cy="1684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79"/>
              </a:lnSpc>
            </a:pPr>
            <a:r>
              <a:rPr lang="en-US" sz="1076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Commission Member Details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E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12244" y="2131590"/>
            <a:ext cx="11141149" cy="7719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37" lvl="1" indent="-388618" algn="l">
              <a:lnSpc>
                <a:spcPts val="5039"/>
              </a:lnSpc>
              <a:buFont typeface="Arial"/>
              <a:buChar char="•"/>
            </a:pPr>
            <a:r>
              <a:rPr lang="en-US" sz="3599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Conflict of Interest</a:t>
            </a:r>
          </a:p>
          <a:p>
            <a:pPr marL="1554474" lvl="2" indent="-518158" algn="l">
              <a:lnSpc>
                <a:spcPts val="5039"/>
              </a:lnSpc>
              <a:buFont typeface="Arial"/>
              <a:buChar char="⚬"/>
            </a:pPr>
            <a:r>
              <a:rPr lang="en-US" sz="3599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To maintain the integrity of the commission, conflict of interest policies listed in the Village of Gurnee’s Code of Ordinances will be adhered to. </a:t>
            </a:r>
            <a:r>
              <a:rPr lang="en-US" sz="3599" b="1" u="sng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Sec. 2-287. – Conflict of Interest (Ord. No. 2005-97, § I, 11-7-2005)</a:t>
            </a:r>
            <a:r>
              <a:rPr lang="en-US" sz="3599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  <a:p>
            <a:pPr marL="1554474" lvl="2" indent="-518158" algn="l">
              <a:lnSpc>
                <a:spcPts val="5039"/>
              </a:lnSpc>
              <a:buFont typeface="Arial"/>
              <a:buChar char="⚬"/>
            </a:pPr>
            <a:r>
              <a:rPr lang="en-US" sz="3599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No artist who serves on the Gurnee Art Commission should profit as a result of their participation on the committee. This would prohibit any paid commissioned art projects undertaken by commissioners or their immediate family members. </a:t>
            </a:r>
          </a:p>
        </p:txBody>
      </p:sp>
      <p:sp>
        <p:nvSpPr>
          <p:cNvPr id="3" name="Freeform 3"/>
          <p:cNvSpPr/>
          <p:nvPr/>
        </p:nvSpPr>
        <p:spPr>
          <a:xfrm>
            <a:off x="12412245" y="2396188"/>
            <a:ext cx="5163510" cy="2906319"/>
          </a:xfrm>
          <a:custGeom>
            <a:avLst/>
            <a:gdLst/>
            <a:ahLst/>
            <a:cxnLst/>
            <a:rect l="l" t="t" r="r" b="b"/>
            <a:pathLst>
              <a:path w="5163510" h="2906319">
                <a:moveTo>
                  <a:pt x="0" y="0"/>
                </a:moveTo>
                <a:lnTo>
                  <a:pt x="5163511" y="0"/>
                </a:lnTo>
                <a:lnTo>
                  <a:pt x="5163511" y="2906319"/>
                </a:lnTo>
                <a:lnTo>
                  <a:pt x="0" y="29063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12244" y="353535"/>
            <a:ext cx="16863511" cy="1684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79"/>
              </a:lnSpc>
            </a:pPr>
            <a:r>
              <a:rPr lang="en-US" sz="10763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Commission Member Details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4631" y="5829300"/>
            <a:ext cx="3638737" cy="363873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E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07133" y="2886302"/>
            <a:ext cx="4527978" cy="4114800"/>
          </a:xfrm>
          <a:custGeom>
            <a:avLst/>
            <a:gdLst/>
            <a:ahLst/>
            <a:cxnLst/>
            <a:rect l="l" t="t" r="r" b="b"/>
            <a:pathLst>
              <a:path w="4527978" h="4114800">
                <a:moveTo>
                  <a:pt x="0" y="0"/>
                </a:moveTo>
                <a:lnTo>
                  <a:pt x="4527978" y="0"/>
                </a:lnTo>
                <a:lnTo>
                  <a:pt x="45279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12244" y="2150640"/>
            <a:ext cx="11296851" cy="2373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68" lvl="1" indent="-356234" algn="just">
              <a:lnSpc>
                <a:spcPts val="4619"/>
              </a:lnSpc>
              <a:buFont typeface="Arial"/>
              <a:buChar char="•"/>
            </a:pPr>
            <a:r>
              <a:rPr lang="en-US" sz="3299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Whether you are interested in being a Commission Member or just interested in opportunities to get involved in the Arts Commission, please share your contact information so we can add you to our email list. 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12244" y="353535"/>
            <a:ext cx="16863511" cy="1684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79"/>
              </a:lnSpc>
            </a:pPr>
            <a:r>
              <a:rPr lang="en-US" sz="10763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Lets Stay in Touch!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33191" y="4991100"/>
            <a:ext cx="10313686" cy="1337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39"/>
              </a:lnSpc>
            </a:pPr>
            <a:r>
              <a:rPr lang="en-US" sz="3599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Add your email here: </a:t>
            </a:r>
          </a:p>
          <a:p>
            <a:pPr algn="just">
              <a:lnSpc>
                <a:spcPts val="5039"/>
              </a:lnSpc>
            </a:pPr>
            <a:r>
              <a:rPr lang="en-US" sz="3599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https://mailchi.mp/village/gurnee-arts-commission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029581" y="8898640"/>
            <a:ext cx="12010534" cy="783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29"/>
              </a:lnSpc>
            </a:pPr>
            <a:r>
              <a:rPr lang="en-US" sz="4092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*This will serve as our Arts Commission Info contact list*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191" y="6515100"/>
            <a:ext cx="3022755" cy="30227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E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03067" y="2283990"/>
            <a:ext cx="5302667" cy="3535111"/>
          </a:xfrm>
          <a:custGeom>
            <a:avLst/>
            <a:gdLst/>
            <a:ahLst/>
            <a:cxnLst/>
            <a:rect l="l" t="t" r="r" b="b"/>
            <a:pathLst>
              <a:path w="5302667" h="3535111">
                <a:moveTo>
                  <a:pt x="0" y="0"/>
                </a:moveTo>
                <a:lnTo>
                  <a:pt x="5302667" y="0"/>
                </a:lnTo>
                <a:lnTo>
                  <a:pt x="5302667" y="3535111"/>
                </a:lnTo>
                <a:lnTo>
                  <a:pt x="0" y="35351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303067" y="6100474"/>
            <a:ext cx="5302667" cy="3532902"/>
          </a:xfrm>
          <a:custGeom>
            <a:avLst/>
            <a:gdLst/>
            <a:ahLst/>
            <a:cxnLst/>
            <a:rect l="l" t="t" r="r" b="b"/>
            <a:pathLst>
              <a:path w="5302667" h="3532902">
                <a:moveTo>
                  <a:pt x="0" y="0"/>
                </a:moveTo>
                <a:lnTo>
                  <a:pt x="5302667" y="0"/>
                </a:lnTo>
                <a:lnTo>
                  <a:pt x="5302667" y="3532901"/>
                </a:lnTo>
                <a:lnTo>
                  <a:pt x="0" y="35329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12244" y="2150640"/>
            <a:ext cx="8554339" cy="7247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8" lvl="1" indent="-367029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Projects/Programs/Initiatives</a:t>
            </a:r>
          </a:p>
          <a:p>
            <a:pPr marL="1468116" lvl="2" indent="-489372" algn="just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This will be up to the Arts Commission with approval by Administration and/or the Village Board.</a:t>
            </a:r>
          </a:p>
          <a:p>
            <a:pPr marL="1468116" lvl="2" indent="-489372" algn="just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We encourage the Arts Commission to bring their unique artistic passions to the group so we have a diverse range of art programs to offer to the community. </a:t>
            </a:r>
          </a:p>
          <a:p>
            <a:pPr algn="just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734058" lvl="1" indent="-367029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Nothing will be decided tonight or before the Arts Commission is formed, but we encourage you to start brainstorming!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12244" y="353535"/>
            <a:ext cx="16863511" cy="1684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79"/>
              </a:lnSpc>
            </a:pPr>
            <a:r>
              <a:rPr lang="en-US" sz="10763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Arts Commission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E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2244" y="2037873"/>
            <a:ext cx="6893911" cy="3067790"/>
          </a:xfrm>
          <a:custGeom>
            <a:avLst/>
            <a:gdLst/>
            <a:ahLst/>
            <a:cxnLst/>
            <a:rect l="l" t="t" r="r" b="b"/>
            <a:pathLst>
              <a:path w="6893911" h="3067790">
                <a:moveTo>
                  <a:pt x="0" y="0"/>
                </a:moveTo>
                <a:lnTo>
                  <a:pt x="6893911" y="0"/>
                </a:lnTo>
                <a:lnTo>
                  <a:pt x="6893911" y="3067790"/>
                </a:lnTo>
                <a:lnTo>
                  <a:pt x="0" y="30677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12244" y="5375956"/>
            <a:ext cx="5893706" cy="4420279"/>
          </a:xfrm>
          <a:custGeom>
            <a:avLst/>
            <a:gdLst/>
            <a:ahLst/>
            <a:cxnLst/>
            <a:rect l="l" t="t" r="r" b="b"/>
            <a:pathLst>
              <a:path w="5893706" h="4420279">
                <a:moveTo>
                  <a:pt x="0" y="0"/>
                </a:moveTo>
                <a:lnTo>
                  <a:pt x="5893706" y="0"/>
                </a:lnTo>
                <a:lnTo>
                  <a:pt x="5893706" y="4420279"/>
                </a:lnTo>
                <a:lnTo>
                  <a:pt x="0" y="44202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925447" y="1948246"/>
            <a:ext cx="4783885" cy="3193244"/>
          </a:xfrm>
          <a:custGeom>
            <a:avLst/>
            <a:gdLst/>
            <a:ahLst/>
            <a:cxnLst/>
            <a:rect l="l" t="t" r="r" b="b"/>
            <a:pathLst>
              <a:path w="4783885" h="3193244">
                <a:moveTo>
                  <a:pt x="0" y="0"/>
                </a:moveTo>
                <a:lnTo>
                  <a:pt x="4783886" y="0"/>
                </a:lnTo>
                <a:lnTo>
                  <a:pt x="4783886" y="3193244"/>
                </a:lnTo>
                <a:lnTo>
                  <a:pt x="0" y="31932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97413" y="5397296"/>
            <a:ext cx="5865252" cy="4398939"/>
          </a:xfrm>
          <a:custGeom>
            <a:avLst/>
            <a:gdLst/>
            <a:ahLst/>
            <a:cxnLst/>
            <a:rect l="l" t="t" r="r" b="b"/>
            <a:pathLst>
              <a:path w="5865252" h="4398939">
                <a:moveTo>
                  <a:pt x="0" y="0"/>
                </a:moveTo>
                <a:lnTo>
                  <a:pt x="5865252" y="0"/>
                </a:lnTo>
                <a:lnTo>
                  <a:pt x="5865252" y="4398939"/>
                </a:lnTo>
                <a:lnTo>
                  <a:pt x="0" y="43989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028625" y="1950256"/>
            <a:ext cx="4307509" cy="3191233"/>
          </a:xfrm>
          <a:custGeom>
            <a:avLst/>
            <a:gdLst/>
            <a:ahLst/>
            <a:cxnLst/>
            <a:rect l="l" t="t" r="r" b="b"/>
            <a:pathLst>
              <a:path w="4307509" h="3191233">
                <a:moveTo>
                  <a:pt x="0" y="0"/>
                </a:moveTo>
                <a:lnTo>
                  <a:pt x="4307509" y="0"/>
                </a:lnTo>
                <a:lnTo>
                  <a:pt x="4307509" y="3191234"/>
                </a:lnTo>
                <a:lnTo>
                  <a:pt x="0" y="31912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028625" y="5531193"/>
            <a:ext cx="4307509" cy="2153754"/>
          </a:xfrm>
          <a:custGeom>
            <a:avLst/>
            <a:gdLst/>
            <a:ahLst/>
            <a:cxnLst/>
            <a:rect l="l" t="t" r="r" b="b"/>
            <a:pathLst>
              <a:path w="4307509" h="2153754">
                <a:moveTo>
                  <a:pt x="0" y="0"/>
                </a:moveTo>
                <a:lnTo>
                  <a:pt x="4307509" y="0"/>
                </a:lnTo>
                <a:lnTo>
                  <a:pt x="4307509" y="2153754"/>
                </a:lnTo>
                <a:lnTo>
                  <a:pt x="0" y="21537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057940" y="7949391"/>
            <a:ext cx="4307509" cy="1846844"/>
          </a:xfrm>
          <a:custGeom>
            <a:avLst/>
            <a:gdLst/>
            <a:ahLst/>
            <a:cxnLst/>
            <a:rect l="l" t="t" r="r" b="b"/>
            <a:pathLst>
              <a:path w="4307509" h="1846844">
                <a:moveTo>
                  <a:pt x="0" y="0"/>
                </a:moveTo>
                <a:lnTo>
                  <a:pt x="4307509" y="0"/>
                </a:lnTo>
                <a:lnTo>
                  <a:pt x="4307509" y="1846844"/>
                </a:lnTo>
                <a:lnTo>
                  <a:pt x="0" y="18468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12244" y="353535"/>
            <a:ext cx="16863511" cy="1684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79"/>
              </a:lnSpc>
            </a:pPr>
            <a:r>
              <a:rPr lang="en-US" sz="10763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Art Examples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764</Words>
  <Application>Microsoft Office PowerPoint</Application>
  <PresentationFormat>Custom</PresentationFormat>
  <Paragraphs>75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Optima</vt:lpstr>
      <vt:lpstr>Calibri (MS) Light</vt:lpstr>
      <vt:lpstr>Calibri (MS)</vt:lpstr>
      <vt:lpstr>Arial</vt:lpstr>
      <vt:lpstr>Calibri (MS)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Gurnee Arts Commission Informational Meeting</dc:title>
  <cp:lastModifiedBy>Matthew Trujillo</cp:lastModifiedBy>
  <cp:revision>5</cp:revision>
  <cp:lastPrinted>2025-02-27T21:22:03Z</cp:lastPrinted>
  <dcterms:created xsi:type="dcterms:W3CDTF">2006-08-16T00:00:00Z</dcterms:created>
  <dcterms:modified xsi:type="dcterms:W3CDTF">2025-02-27T21:31:33Z</dcterms:modified>
  <dc:identifier>DAGeRBhxCI4</dc:identifier>
</cp:coreProperties>
</file>