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46"/>
  </p:notesMasterIdLst>
  <p:sldIdLst>
    <p:sldId id="256" r:id="rId4"/>
    <p:sldId id="257" r:id="rId5"/>
    <p:sldId id="258" r:id="rId6"/>
    <p:sldId id="306" r:id="rId7"/>
    <p:sldId id="259" r:id="rId8"/>
    <p:sldId id="260" r:id="rId9"/>
    <p:sldId id="261" r:id="rId10"/>
    <p:sldId id="262" r:id="rId11"/>
    <p:sldId id="363" r:id="rId12"/>
    <p:sldId id="279" r:id="rId13"/>
    <p:sldId id="280" r:id="rId14"/>
    <p:sldId id="281" r:id="rId15"/>
    <p:sldId id="282" r:id="rId16"/>
    <p:sldId id="326" r:id="rId17"/>
    <p:sldId id="327" r:id="rId18"/>
    <p:sldId id="361" r:id="rId19"/>
    <p:sldId id="362" r:id="rId20"/>
    <p:sldId id="283" r:id="rId21"/>
    <p:sldId id="284" r:id="rId22"/>
    <p:sldId id="285" r:id="rId23"/>
    <p:sldId id="286" r:id="rId24"/>
    <p:sldId id="319"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4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8" autoAdjust="0"/>
    <p:restoredTop sz="94629" autoAdjust="0"/>
  </p:normalViewPr>
  <p:slideViewPr>
    <p:cSldViewPr>
      <p:cViewPr varScale="1">
        <p:scale>
          <a:sx n="86" d="100"/>
          <a:sy n="86" d="100"/>
        </p:scale>
        <p:origin x="555" y="7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38D61-8088-45AC-917C-356CADF163BD}" type="datetimeFigureOut">
              <a:rPr lang="en-US" smtClean="0"/>
              <a:t>2/14/2019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34608-385F-4015-A78C-40CCC3219E7C}" type="slidenum">
              <a:rPr lang="en-US" smtClean="0"/>
              <a:t>‹#›</a:t>
            </a:fld>
            <a:endParaRPr lang="en-US"/>
          </a:p>
        </p:txBody>
      </p:sp>
    </p:spTree>
    <p:extLst>
      <p:ext uri="{BB962C8B-B14F-4D97-AF65-F5344CB8AC3E}">
        <p14:creationId xmlns:p14="http://schemas.microsoft.com/office/powerpoint/2010/main" val="37267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34608-385F-4015-A78C-40CCC3219E7C}" type="slidenum">
              <a:rPr lang="en-US" smtClean="0"/>
              <a:t>1</a:t>
            </a:fld>
            <a:endParaRPr lang="en-US"/>
          </a:p>
        </p:txBody>
      </p:sp>
    </p:spTree>
    <p:extLst>
      <p:ext uri="{BB962C8B-B14F-4D97-AF65-F5344CB8AC3E}">
        <p14:creationId xmlns:p14="http://schemas.microsoft.com/office/powerpoint/2010/main" val="2981036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435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18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26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02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256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161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49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276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792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96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A015F-1E96-42DA-9DBE-F3FD66D0D17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227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303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89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221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34608-385F-4015-A78C-40CCC3219E7C}" type="slidenum">
              <a:rPr lang="en-US" smtClean="0"/>
              <a:t>42</a:t>
            </a:fld>
            <a:endParaRPr lang="en-US"/>
          </a:p>
        </p:txBody>
      </p:sp>
    </p:spTree>
    <p:extLst>
      <p:ext uri="{BB962C8B-B14F-4D97-AF65-F5344CB8AC3E}">
        <p14:creationId xmlns:p14="http://schemas.microsoft.com/office/powerpoint/2010/main" val="16390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6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88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46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59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10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23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0EFC0-F07B-4320-A2FA-5036015269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00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03/08/17</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A385134-6FB1-43BF-ACAE-AC83465D13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03/08/17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03/08/17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3/31/2016</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A385134-6FB1-43BF-ACAE-AC83465D131C}" type="slidenum">
              <a:rPr lang="en-US" smtClean="0"/>
              <a:t>‹#›</a:t>
            </a:fld>
            <a:endParaRPr lang="en-US"/>
          </a:p>
        </p:txBody>
      </p:sp>
    </p:spTree>
    <p:extLst>
      <p:ext uri="{BB962C8B-B14F-4D97-AF65-F5344CB8AC3E}">
        <p14:creationId xmlns:p14="http://schemas.microsoft.com/office/powerpoint/2010/main" val="3411508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3/31/2016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95762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3/31/2016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86951830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3/31/2016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85134-6FB1-43BF-ACAE-AC83465D131C}"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67139010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3/31/2016</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85134-6FB1-43BF-ACAE-AC83465D131C}" type="slidenum">
              <a:rPr lang="en-US" smtClean="0"/>
              <a:t>‹#›</a:t>
            </a:fld>
            <a:endParaRPr lang="en-US"/>
          </a:p>
        </p:txBody>
      </p:sp>
    </p:spTree>
    <p:extLst>
      <p:ext uri="{BB962C8B-B14F-4D97-AF65-F5344CB8AC3E}">
        <p14:creationId xmlns:p14="http://schemas.microsoft.com/office/powerpoint/2010/main" val="156818244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3/31/2016</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85134-6FB1-43BF-ACAE-AC83465D131C}"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17563828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3/31/2016</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85134-6FB1-43BF-ACAE-AC83465D131C}" type="slidenum">
              <a:rPr lang="en-US" smtClean="0"/>
              <a:t>‹#›</a:t>
            </a:fld>
            <a:endParaRPr lang="en-US"/>
          </a:p>
        </p:txBody>
      </p:sp>
    </p:spTree>
    <p:extLst>
      <p:ext uri="{BB962C8B-B14F-4D97-AF65-F5344CB8AC3E}">
        <p14:creationId xmlns:p14="http://schemas.microsoft.com/office/powerpoint/2010/main" val="1335707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smtClean="0"/>
              <a:t>3/31/2016</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85134-6FB1-43BF-ACAE-AC83465D131C}" type="slidenum">
              <a:rPr lang="en-US" smtClean="0"/>
              <a:t>‹#›</a:t>
            </a:fld>
            <a:endParaRPr lang="en-US"/>
          </a:p>
        </p:txBody>
      </p:sp>
    </p:spTree>
    <p:extLst>
      <p:ext uri="{BB962C8B-B14F-4D97-AF65-F5344CB8AC3E}">
        <p14:creationId xmlns:p14="http://schemas.microsoft.com/office/powerpoint/2010/main" val="365944700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03/08/17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3/31/2016</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A385134-6FB1-43BF-ACAE-AC83465D131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316724033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3/31/2016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Tree>
    <p:extLst>
      <p:ext uri="{BB962C8B-B14F-4D97-AF65-F5344CB8AC3E}">
        <p14:creationId xmlns:p14="http://schemas.microsoft.com/office/powerpoint/2010/main" val="4281247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3/31/2016</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Tree>
    <p:extLst>
      <p:ext uri="{BB962C8B-B14F-4D97-AF65-F5344CB8AC3E}">
        <p14:creationId xmlns:p14="http://schemas.microsoft.com/office/powerpoint/2010/main" val="1990820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03/02/17</a:t>
            </a: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A385134-6FB1-43BF-ACAE-AC83465D131C}" type="slidenum">
              <a:rPr lang="en-US" smtClean="0"/>
              <a:t>‹#›</a:t>
            </a:fld>
            <a:endParaRPr lang="en-US"/>
          </a:p>
        </p:txBody>
      </p:sp>
    </p:spTree>
    <p:extLst>
      <p:ext uri="{BB962C8B-B14F-4D97-AF65-F5344CB8AC3E}">
        <p14:creationId xmlns:p14="http://schemas.microsoft.com/office/powerpoint/2010/main" val="3109356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03/02/17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495581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03/02/17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61546969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03/02/17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85134-6FB1-43BF-ACAE-AC83465D131C}"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93206656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03/02/17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85134-6FB1-43BF-ACAE-AC83465D131C}" type="slidenum">
              <a:rPr lang="en-US" smtClean="0"/>
              <a:t>‹#›</a:t>
            </a:fld>
            <a:endParaRPr lang="en-US"/>
          </a:p>
        </p:txBody>
      </p:sp>
    </p:spTree>
    <p:extLst>
      <p:ext uri="{BB962C8B-B14F-4D97-AF65-F5344CB8AC3E}">
        <p14:creationId xmlns:p14="http://schemas.microsoft.com/office/powerpoint/2010/main" val="161745766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03/02/17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85134-6FB1-43BF-ACAE-AC83465D131C}"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30302431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03/02/17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85134-6FB1-43BF-ACAE-AC83465D131C}" type="slidenum">
              <a:rPr lang="en-US" smtClean="0"/>
              <a:t>‹#›</a:t>
            </a:fld>
            <a:endParaRPr lang="en-US"/>
          </a:p>
        </p:txBody>
      </p:sp>
    </p:spTree>
    <p:extLst>
      <p:ext uri="{BB962C8B-B14F-4D97-AF65-F5344CB8AC3E}">
        <p14:creationId xmlns:p14="http://schemas.microsoft.com/office/powerpoint/2010/main" val="47885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03/08/17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smtClean="0"/>
              <a:t>03/02/17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85134-6FB1-43BF-ACAE-AC83465D131C}" type="slidenum">
              <a:rPr lang="en-US" smtClean="0"/>
              <a:t>‹#›</a:t>
            </a:fld>
            <a:endParaRPr lang="en-US"/>
          </a:p>
        </p:txBody>
      </p:sp>
    </p:spTree>
    <p:extLst>
      <p:ext uri="{BB962C8B-B14F-4D97-AF65-F5344CB8AC3E}">
        <p14:creationId xmlns:p14="http://schemas.microsoft.com/office/powerpoint/2010/main" val="104456243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03/02/17</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A385134-6FB1-43BF-ACAE-AC83465D131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51358119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03/02/17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Tree>
    <p:extLst>
      <p:ext uri="{BB962C8B-B14F-4D97-AF65-F5344CB8AC3E}">
        <p14:creationId xmlns:p14="http://schemas.microsoft.com/office/powerpoint/2010/main" val="1572028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03/02/17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85134-6FB1-43BF-ACAE-AC83465D131C}" type="slidenum">
              <a:rPr lang="en-US" smtClean="0"/>
              <a:t>‹#›</a:t>
            </a:fld>
            <a:endParaRPr lang="en-US"/>
          </a:p>
        </p:txBody>
      </p:sp>
    </p:spTree>
    <p:extLst>
      <p:ext uri="{BB962C8B-B14F-4D97-AF65-F5344CB8AC3E}">
        <p14:creationId xmlns:p14="http://schemas.microsoft.com/office/powerpoint/2010/main" val="428435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03/08/17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85134-6FB1-43BF-ACAE-AC83465D131C}"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03/08/17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85134-6FB1-43BF-ACAE-AC83465D131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03/08/17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85134-6FB1-43BF-ACAE-AC83465D131C}"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03/08/17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85134-6FB1-43BF-ACAE-AC83465D13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r>
              <a:rPr lang="en-US" smtClean="0"/>
              <a:t>03/08/17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85134-6FB1-43BF-ACAE-AC83465D131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03/08/17</a:t>
            </a: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A385134-6FB1-43BF-ACAE-AC83465D131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03/08/17</a:t>
            </a: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A385134-6FB1-43BF-ACAE-AC83465D13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screen">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3/31/2016</a:t>
            </a: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A385134-6FB1-43BF-ACAE-AC83465D131C}" type="slidenum">
              <a:rPr lang="en-US" smtClean="0"/>
              <a:t>‹#›</a:t>
            </a:fld>
            <a:endParaRPr lang="en-US"/>
          </a:p>
        </p:txBody>
      </p:sp>
    </p:spTree>
    <p:extLst>
      <p:ext uri="{BB962C8B-B14F-4D97-AF65-F5344CB8AC3E}">
        <p14:creationId xmlns:p14="http://schemas.microsoft.com/office/powerpoint/2010/main" val="9361380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03/02/17</a:t>
            </a: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A385134-6FB1-43BF-ACAE-AC83465D131C}" type="slidenum">
              <a:rPr lang="en-US" smtClean="0"/>
              <a:t>‹#›</a:t>
            </a:fld>
            <a:endParaRPr lang="en-US"/>
          </a:p>
        </p:txBody>
      </p:sp>
    </p:spTree>
    <p:extLst>
      <p:ext uri="{BB962C8B-B14F-4D97-AF65-F5344CB8AC3E}">
        <p14:creationId xmlns:p14="http://schemas.microsoft.com/office/powerpoint/2010/main" val="280384301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4.wdp"/><Relationship Id="rId7"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0.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5.wdp"/><Relationship Id="rId7" Type="http://schemas.openxmlformats.org/officeDocument/2006/relationships/image" Target="../media/image5.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em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8.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emf"/><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9" name="Picture 17" descr="ANd9GcTFc_n3jjLcsGCT2xfHXB2I-yr9sq9yJiIeEIL2RK2_aHwKFWV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pbrunell\Desktop\New Gurnee PD emblem no background.jpg"/>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
        <p:nvSpPr>
          <p:cNvPr id="12"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18" name="Subtitle 5"/>
          <p:cNvSpPr txBox="1">
            <a:spLocks/>
          </p:cNvSpPr>
          <p:nvPr/>
        </p:nvSpPr>
        <p:spPr>
          <a:xfrm>
            <a:off x="1676400" y="9906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20" name="TextBox 19"/>
          <p:cNvSpPr txBox="1"/>
          <p:nvPr/>
        </p:nvSpPr>
        <p:spPr>
          <a:xfrm>
            <a:off x="304800" y="1550075"/>
            <a:ext cx="4267200" cy="2031325"/>
          </a:xfrm>
          <a:prstGeom prst="rect">
            <a:avLst/>
          </a:prstGeom>
          <a:noFill/>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Officer Tom Woodruff</a:t>
            </a:r>
          </a:p>
          <a:p>
            <a:r>
              <a:rPr lang="en-US" dirty="0" smtClean="0">
                <a:solidFill>
                  <a:srgbClr val="000000"/>
                </a:solidFill>
                <a:latin typeface="Arial" panose="020B0604020202020204" pitchFamily="34" charset="0"/>
                <a:cs typeface="Arial" panose="020B0604020202020204" pitchFamily="34" charset="0"/>
              </a:rPr>
              <a:t>Gurnee Police Department</a:t>
            </a:r>
          </a:p>
          <a:p>
            <a:r>
              <a:rPr lang="en-US" dirty="0" smtClean="0">
                <a:solidFill>
                  <a:srgbClr val="000000"/>
                </a:solidFill>
                <a:latin typeface="Arial" panose="020B0604020202020204" pitchFamily="34" charset="0"/>
                <a:cs typeface="Arial" panose="020B0604020202020204" pitchFamily="34" charset="0"/>
              </a:rPr>
              <a:t>100 N. O’Plaine Rd.</a:t>
            </a:r>
          </a:p>
          <a:p>
            <a:r>
              <a:rPr lang="en-US" dirty="0" smtClean="0">
                <a:solidFill>
                  <a:srgbClr val="000000"/>
                </a:solidFill>
                <a:latin typeface="Arial" panose="020B0604020202020204" pitchFamily="34" charset="0"/>
                <a:cs typeface="Arial" panose="020B0604020202020204" pitchFamily="34" charset="0"/>
              </a:rPr>
              <a:t>Gurnee, IL 60031</a:t>
            </a:r>
          </a:p>
          <a:p>
            <a:r>
              <a:rPr lang="en-US" dirty="0" smtClean="0">
                <a:solidFill>
                  <a:srgbClr val="000000"/>
                </a:solidFill>
                <a:latin typeface="Arial" panose="020B0604020202020204" pitchFamily="34" charset="0"/>
                <a:cs typeface="Arial" panose="020B0604020202020204" pitchFamily="34" charset="0"/>
              </a:rPr>
              <a:t>Phone: 847-599-7000 24 hour</a:t>
            </a:r>
          </a:p>
          <a:p>
            <a:r>
              <a:rPr lang="en-US" dirty="0" smtClean="0">
                <a:solidFill>
                  <a:srgbClr val="000000"/>
                </a:solidFill>
                <a:latin typeface="Arial" panose="020B0604020202020204" pitchFamily="34" charset="0"/>
                <a:cs typeface="Arial" panose="020B0604020202020204" pitchFamily="34" charset="0"/>
              </a:rPr>
              <a:t>Voicemail: 847-599-7152 </a:t>
            </a:r>
          </a:p>
          <a:p>
            <a:r>
              <a:rPr lang="en-US" dirty="0" smtClean="0">
                <a:solidFill>
                  <a:srgbClr val="000000"/>
                </a:solidFill>
                <a:latin typeface="Arial" panose="020B0604020202020204" pitchFamily="34" charset="0"/>
                <a:cs typeface="Arial" panose="020B0604020202020204" pitchFamily="34" charset="0"/>
              </a:rPr>
              <a:t>Email: tomw</a:t>
            </a:r>
            <a:r>
              <a:rPr lang="en-US" sz="1600" dirty="0" smtClean="0">
                <a:solidFill>
                  <a:srgbClr val="000000"/>
                </a:solidFill>
                <a:latin typeface="Arial" panose="020B0604020202020204" pitchFamily="34" charset="0"/>
                <a:cs typeface="Arial" panose="020B0604020202020204" pitchFamily="34" charset="0"/>
              </a:rPr>
              <a:t>@police.gurnee.il.us</a:t>
            </a:r>
            <a:endParaRPr lang="en-US" sz="16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4724400" y="1550075"/>
            <a:ext cx="3429000" cy="2031325"/>
          </a:xfrm>
          <a:prstGeom prst="rect">
            <a:avLst/>
          </a:prstGeom>
          <a:noFill/>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Det. Matt </a:t>
            </a:r>
            <a:r>
              <a:rPr lang="en-US" dirty="0" err="1" smtClean="0">
                <a:solidFill>
                  <a:srgbClr val="000000"/>
                </a:solidFill>
                <a:latin typeface="Arial" panose="020B0604020202020204" pitchFamily="34" charset="0"/>
                <a:cs typeface="Arial" panose="020B0604020202020204" pitchFamily="34" charset="0"/>
              </a:rPr>
              <a:t>Bendler</a:t>
            </a:r>
            <a:endParaRPr lang="en-US" dirty="0" smtClean="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Gurnee Police Department</a:t>
            </a:r>
          </a:p>
          <a:p>
            <a:r>
              <a:rPr lang="en-US" dirty="0" smtClean="0">
                <a:solidFill>
                  <a:srgbClr val="000000"/>
                </a:solidFill>
                <a:latin typeface="Arial" panose="020B0604020202020204" pitchFamily="34" charset="0"/>
                <a:cs typeface="Arial" panose="020B0604020202020204" pitchFamily="34" charset="0"/>
              </a:rPr>
              <a:t>100 N. O’Plaine Rd.</a:t>
            </a:r>
          </a:p>
          <a:p>
            <a:r>
              <a:rPr lang="en-US" dirty="0" smtClean="0">
                <a:solidFill>
                  <a:srgbClr val="000000"/>
                </a:solidFill>
                <a:latin typeface="Arial" panose="020B0604020202020204" pitchFamily="34" charset="0"/>
                <a:cs typeface="Arial" panose="020B0604020202020204" pitchFamily="34" charset="0"/>
              </a:rPr>
              <a:t>Gurnee, IL 60031</a:t>
            </a:r>
          </a:p>
          <a:p>
            <a:r>
              <a:rPr lang="en-US" dirty="0" smtClean="0">
                <a:solidFill>
                  <a:srgbClr val="000000"/>
                </a:solidFill>
                <a:latin typeface="Arial" panose="020B0604020202020204" pitchFamily="34" charset="0"/>
                <a:cs typeface="Arial" panose="020B0604020202020204" pitchFamily="34" charset="0"/>
              </a:rPr>
              <a:t>Phone: 847-599-7000 24 hour</a:t>
            </a:r>
          </a:p>
          <a:p>
            <a:r>
              <a:rPr lang="en-US" dirty="0" smtClean="0">
                <a:solidFill>
                  <a:srgbClr val="000000"/>
                </a:solidFill>
                <a:latin typeface="Arial" panose="020B0604020202020204" pitchFamily="34" charset="0"/>
                <a:cs typeface="Arial" panose="020B0604020202020204" pitchFamily="34" charset="0"/>
              </a:rPr>
              <a:t>Voicemail: 847-599-7149 </a:t>
            </a:r>
          </a:p>
          <a:p>
            <a:r>
              <a:rPr lang="en-US" dirty="0" smtClean="0">
                <a:solidFill>
                  <a:srgbClr val="000000"/>
                </a:solidFill>
                <a:latin typeface="Arial" panose="020B0604020202020204" pitchFamily="34" charset="0"/>
                <a:cs typeface="Arial" panose="020B0604020202020204" pitchFamily="34" charset="0"/>
              </a:rPr>
              <a:t>Email: mattrb</a:t>
            </a:r>
            <a:r>
              <a:rPr lang="en-US" sz="1600" dirty="0" smtClean="0">
                <a:solidFill>
                  <a:srgbClr val="000000"/>
                </a:solidFill>
                <a:latin typeface="Arial" panose="020B0604020202020204" pitchFamily="34" charset="0"/>
                <a:cs typeface="Arial" panose="020B0604020202020204" pitchFamily="34" charset="0"/>
              </a:rPr>
              <a:t>@police.gurnee.il.us</a:t>
            </a:r>
            <a:endParaRPr lang="en-US" sz="16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2393090" y="3607475"/>
            <a:ext cx="4255382" cy="2031325"/>
          </a:xfrm>
          <a:prstGeom prst="rect">
            <a:avLst/>
          </a:prstGeom>
          <a:solidFill>
            <a:schemeClr val="bg1"/>
          </a:solid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Officer </a:t>
            </a:r>
            <a:r>
              <a:rPr lang="en-US" dirty="0" smtClean="0">
                <a:solidFill>
                  <a:srgbClr val="000000"/>
                </a:solidFill>
                <a:latin typeface="Arial" panose="020B0604020202020204" pitchFamily="34" charset="0"/>
                <a:cs typeface="Arial" panose="020B0604020202020204" pitchFamily="34" charset="0"/>
              </a:rPr>
              <a:t>Ben </a:t>
            </a:r>
            <a:r>
              <a:rPr lang="en-US" dirty="0" err="1" smtClean="0">
                <a:solidFill>
                  <a:srgbClr val="000000"/>
                </a:solidFill>
                <a:latin typeface="Arial" panose="020B0604020202020204" pitchFamily="34" charset="0"/>
                <a:cs typeface="Arial" panose="020B0604020202020204" pitchFamily="34" charset="0"/>
              </a:rPr>
              <a:t>Bozer</a:t>
            </a:r>
            <a:endParaRPr lang="en-US" dirty="0">
              <a:solidFill>
                <a:srgbClr val="00000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Gurnee Police Department</a:t>
            </a:r>
          </a:p>
          <a:p>
            <a:r>
              <a:rPr lang="en-US" dirty="0" smtClean="0">
                <a:latin typeface="Arial" panose="020B0604020202020204" pitchFamily="34" charset="0"/>
                <a:cs typeface="Arial" panose="020B0604020202020204" pitchFamily="34" charset="0"/>
              </a:rPr>
              <a:t>100 N. O’Plaine Rd.</a:t>
            </a:r>
          </a:p>
          <a:p>
            <a:r>
              <a:rPr lang="en-US" dirty="0" smtClean="0">
                <a:latin typeface="Arial" panose="020B0604020202020204" pitchFamily="34" charset="0"/>
                <a:cs typeface="Arial" panose="020B0604020202020204" pitchFamily="34" charset="0"/>
              </a:rPr>
              <a:t>Gurnee, IL 60031</a:t>
            </a:r>
          </a:p>
          <a:p>
            <a:r>
              <a:rPr lang="en-US" dirty="0" smtClean="0">
                <a:latin typeface="Arial" panose="020B0604020202020204" pitchFamily="34" charset="0"/>
                <a:cs typeface="Arial" panose="020B0604020202020204" pitchFamily="34" charset="0"/>
              </a:rPr>
              <a:t>Phone: 847-599-7000 24 hour</a:t>
            </a:r>
          </a:p>
          <a:p>
            <a:r>
              <a:rPr lang="en-US" dirty="0" smtClean="0">
                <a:latin typeface="Arial" panose="020B0604020202020204" pitchFamily="34" charset="0"/>
                <a:cs typeface="Arial" panose="020B0604020202020204" pitchFamily="34" charset="0"/>
              </a:rPr>
              <a:t>Voicemail: 847-599-7154 </a:t>
            </a:r>
          </a:p>
          <a:p>
            <a:r>
              <a:rPr lang="en-US" dirty="0" smtClean="0">
                <a:latin typeface="Arial" panose="020B0604020202020204" pitchFamily="34" charset="0"/>
                <a:cs typeface="Arial" panose="020B0604020202020204" pitchFamily="34" charset="0"/>
              </a:rPr>
              <a:t>Email: bbozer</a:t>
            </a:r>
            <a:r>
              <a:rPr lang="en-US" sz="1600" dirty="0" smtClean="0">
                <a:latin typeface="Arial" panose="020B0604020202020204" pitchFamily="34" charset="0"/>
                <a:cs typeface="Arial" panose="020B0604020202020204" pitchFamily="34" charset="0"/>
              </a:rPr>
              <a:t>@police.gurnee.il.us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872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omA\Desktop\Beat 82.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345506" y="1593247"/>
            <a:ext cx="4055294" cy="4039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C:\Users\pbrunell\Desktop\New Gurnee PD emblem no background.jpg"/>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11"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14" name="Subtitle 5"/>
          <p:cNvSpPr txBox="1">
            <a:spLocks/>
          </p:cNvSpPr>
          <p:nvPr/>
        </p:nvSpPr>
        <p:spPr>
          <a:xfrm>
            <a:off x="16764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5" name="TextBox 14"/>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8" name="Picture 17" descr="ANd9GcTFc_n3jjLcsGCT2xfHXB2I-yr9sq9yJiIeEIL2RK2_aHwKFWV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65733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7" name="Picture 17" descr="ANd9GcTFc_n3jjLcsGCT2xfHXB2I-yr9sq9yJiIeEIL2RK2_aHwKFWV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2" name="Picture 1"/>
          <p:cNvPicPr>
            <a:picLocks noChangeAspect="1"/>
          </p:cNvPicPr>
          <p:nvPr/>
        </p:nvPicPr>
        <p:blipFill>
          <a:blip r:embed="rId4"/>
          <a:stretch>
            <a:fillRect/>
          </a:stretch>
        </p:blipFill>
        <p:spPr>
          <a:xfrm>
            <a:off x="76200" y="76200"/>
            <a:ext cx="8669956" cy="5931889"/>
          </a:xfrm>
          <a:prstGeom prst="rect">
            <a:avLst/>
          </a:prstGeom>
        </p:spPr>
      </p:pic>
    </p:spTree>
    <p:extLst>
      <p:ext uri="{BB962C8B-B14F-4D97-AF65-F5344CB8AC3E}">
        <p14:creationId xmlns:p14="http://schemas.microsoft.com/office/powerpoint/2010/main" val="2170681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7800" y="609600"/>
            <a:ext cx="6002713" cy="5105400"/>
          </a:xfrm>
          <a:prstGeom prst="rect">
            <a:avLst/>
          </a:prstGeom>
        </p:spPr>
      </p:pic>
      <p:sp>
        <p:nvSpPr>
          <p:cNvPr id="7" name="TextBox 6"/>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8" name="Picture 17" descr="ANd9GcTFc_n3jjLcsGCT2xfHXB2I-yr9sq9yJiIeEIL2RK2_aHwKFWV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3508072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219200"/>
            <a:ext cx="548640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Beat 82 crimes; 2018, page 1 (alphabetical by offense)</a:t>
            </a:r>
            <a:endParaRPr lang="en-US" sz="1400" dirty="0">
              <a:latin typeface="Arial" panose="020B0604020202020204" pitchFamily="34" charset="0"/>
              <a:cs typeface="Arial" panose="020B0604020202020204" pitchFamily="34" charset="0"/>
            </a:endParaRPr>
          </a:p>
        </p:txBody>
      </p:sp>
      <p:pic>
        <p:nvPicPr>
          <p:cNvPr id="18"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8" name="Title 1"/>
          <p:cNvSpPr txBox="1">
            <a:spLocks/>
          </p:cNvSpPr>
          <p:nvPr/>
        </p:nvSpPr>
        <p:spPr>
          <a:xfrm>
            <a:off x="1472781" y="457200"/>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9" name="Subtitle 5"/>
          <p:cNvSpPr txBox="1">
            <a:spLocks/>
          </p:cNvSpPr>
          <p:nvPr/>
        </p:nvSpPr>
        <p:spPr>
          <a:xfrm>
            <a:off x="16764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2" name="Picture 17" descr="ANd9GcTFc_n3jjLcsGCT2xfHXB2I-yr9sq9yJiIeEIL2RK2_aHwKFWV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2" name="Picture 1"/>
          <p:cNvPicPr>
            <a:picLocks noChangeAspect="1"/>
          </p:cNvPicPr>
          <p:nvPr/>
        </p:nvPicPr>
        <p:blipFill>
          <a:blip r:embed="rId7"/>
          <a:stretch>
            <a:fillRect/>
          </a:stretch>
        </p:blipFill>
        <p:spPr>
          <a:xfrm>
            <a:off x="1002517" y="1567503"/>
            <a:ext cx="6681765" cy="4425615"/>
          </a:xfrm>
          <a:prstGeom prst="rect">
            <a:avLst/>
          </a:prstGeom>
        </p:spPr>
      </p:pic>
    </p:spTree>
    <p:extLst>
      <p:ext uri="{BB962C8B-B14F-4D97-AF65-F5344CB8AC3E}">
        <p14:creationId xmlns:p14="http://schemas.microsoft.com/office/powerpoint/2010/main" val="2597590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219200"/>
            <a:ext cx="548640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Beat 82 crimes; 2018, page </a:t>
            </a:r>
            <a:r>
              <a:rPr lang="en-US" sz="1400" dirty="0">
                <a:latin typeface="Arial" panose="020B0604020202020204" pitchFamily="34" charset="0"/>
                <a:cs typeface="Arial" panose="020B0604020202020204" pitchFamily="34" charset="0"/>
              </a:rPr>
              <a:t>2 (alphabetical by offense</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18"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8" name="Title 1"/>
          <p:cNvSpPr txBox="1">
            <a:spLocks/>
          </p:cNvSpPr>
          <p:nvPr/>
        </p:nvSpPr>
        <p:spPr>
          <a:xfrm>
            <a:off x="1472781" y="457200"/>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9" name="Subtitle 5"/>
          <p:cNvSpPr txBox="1">
            <a:spLocks/>
          </p:cNvSpPr>
          <p:nvPr/>
        </p:nvSpPr>
        <p:spPr>
          <a:xfrm>
            <a:off x="16764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2" name="Picture 17" descr="ANd9GcTFc_n3jjLcsGCT2xfHXB2I-yr9sq9yJiIeEIL2RK2_aHwKFWV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3" name="Picture 2"/>
          <p:cNvPicPr>
            <a:picLocks noChangeAspect="1"/>
          </p:cNvPicPr>
          <p:nvPr/>
        </p:nvPicPr>
        <p:blipFill>
          <a:blip r:embed="rId7"/>
          <a:stretch>
            <a:fillRect/>
          </a:stretch>
        </p:blipFill>
        <p:spPr>
          <a:xfrm>
            <a:off x="1081263" y="1612606"/>
            <a:ext cx="6614937" cy="4381351"/>
          </a:xfrm>
          <a:prstGeom prst="rect">
            <a:avLst/>
          </a:prstGeom>
        </p:spPr>
      </p:pic>
    </p:spTree>
    <p:extLst>
      <p:ext uri="{BB962C8B-B14F-4D97-AF65-F5344CB8AC3E}">
        <p14:creationId xmlns:p14="http://schemas.microsoft.com/office/powerpoint/2010/main" val="579949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219200"/>
            <a:ext cx="548640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Beat 82 crimes; 2018, page </a:t>
            </a:r>
            <a:r>
              <a:rPr lang="en-US" sz="1400" dirty="0">
                <a:latin typeface="Arial" panose="020B0604020202020204" pitchFamily="34" charset="0"/>
                <a:cs typeface="Arial" panose="020B0604020202020204" pitchFamily="34" charset="0"/>
              </a:rPr>
              <a:t>3 (alphabetical by offense</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18"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8" name="Title 1"/>
          <p:cNvSpPr txBox="1">
            <a:spLocks/>
          </p:cNvSpPr>
          <p:nvPr/>
        </p:nvSpPr>
        <p:spPr>
          <a:xfrm>
            <a:off x="1472781" y="457200"/>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9" name="Subtitle 5"/>
          <p:cNvSpPr txBox="1">
            <a:spLocks/>
          </p:cNvSpPr>
          <p:nvPr/>
        </p:nvSpPr>
        <p:spPr>
          <a:xfrm>
            <a:off x="16764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2" name="Picture 17" descr="ANd9GcTFc_n3jjLcsGCT2xfHXB2I-yr9sq9yJiIeEIL2RK2_aHwKFWV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2" name="Picture 1"/>
          <p:cNvPicPr>
            <a:picLocks noChangeAspect="1"/>
          </p:cNvPicPr>
          <p:nvPr/>
        </p:nvPicPr>
        <p:blipFill>
          <a:blip r:embed="rId7"/>
          <a:stretch>
            <a:fillRect/>
          </a:stretch>
        </p:blipFill>
        <p:spPr>
          <a:xfrm>
            <a:off x="1066800" y="1600200"/>
            <a:ext cx="6901070" cy="4252730"/>
          </a:xfrm>
          <a:prstGeom prst="rect">
            <a:avLst/>
          </a:prstGeom>
        </p:spPr>
      </p:pic>
    </p:spTree>
    <p:extLst>
      <p:ext uri="{BB962C8B-B14F-4D97-AF65-F5344CB8AC3E}">
        <p14:creationId xmlns:p14="http://schemas.microsoft.com/office/powerpoint/2010/main" val="2728672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219200"/>
            <a:ext cx="548640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Beat 82 crimes; 2018, page </a:t>
            </a:r>
            <a:r>
              <a:rPr lang="en-US" sz="1400" dirty="0">
                <a:latin typeface="Arial" panose="020B0604020202020204" pitchFamily="34" charset="0"/>
                <a:cs typeface="Arial" panose="020B0604020202020204" pitchFamily="34" charset="0"/>
              </a:rPr>
              <a:t>4 (alphabetical by offense</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18"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8" name="Title 1"/>
          <p:cNvSpPr txBox="1">
            <a:spLocks/>
          </p:cNvSpPr>
          <p:nvPr/>
        </p:nvSpPr>
        <p:spPr>
          <a:xfrm>
            <a:off x="1472781" y="457200"/>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9" name="Subtitle 5"/>
          <p:cNvSpPr txBox="1">
            <a:spLocks/>
          </p:cNvSpPr>
          <p:nvPr/>
        </p:nvSpPr>
        <p:spPr>
          <a:xfrm>
            <a:off x="16764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2" name="Picture 17" descr="ANd9GcTFc_n3jjLcsGCT2xfHXB2I-yr9sq9yJiIeEIL2RK2_aHwKFWV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3" name="Picture 2"/>
          <p:cNvPicPr>
            <a:picLocks noChangeAspect="1"/>
          </p:cNvPicPr>
          <p:nvPr/>
        </p:nvPicPr>
        <p:blipFill>
          <a:blip r:embed="rId7"/>
          <a:stretch>
            <a:fillRect/>
          </a:stretch>
        </p:blipFill>
        <p:spPr>
          <a:xfrm>
            <a:off x="1058326" y="1663698"/>
            <a:ext cx="7095074" cy="4008971"/>
          </a:xfrm>
          <a:prstGeom prst="rect">
            <a:avLst/>
          </a:prstGeom>
        </p:spPr>
      </p:pic>
    </p:spTree>
    <p:extLst>
      <p:ext uri="{BB962C8B-B14F-4D97-AF65-F5344CB8AC3E}">
        <p14:creationId xmlns:p14="http://schemas.microsoft.com/office/powerpoint/2010/main" val="1271027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219200"/>
            <a:ext cx="548640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Beat 82 crimes; 2018, page </a:t>
            </a:r>
            <a:r>
              <a:rPr lang="en-US" sz="1400" dirty="0">
                <a:latin typeface="Arial" panose="020B0604020202020204" pitchFamily="34" charset="0"/>
                <a:cs typeface="Arial" panose="020B0604020202020204" pitchFamily="34" charset="0"/>
              </a:rPr>
              <a:t>5 (alphabetical by offense</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pic>
        <p:nvPicPr>
          <p:cNvPr id="18"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8" name="Title 1"/>
          <p:cNvSpPr txBox="1">
            <a:spLocks/>
          </p:cNvSpPr>
          <p:nvPr/>
        </p:nvSpPr>
        <p:spPr>
          <a:xfrm>
            <a:off x="1472781" y="457200"/>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9" name="Subtitle 5"/>
          <p:cNvSpPr txBox="1">
            <a:spLocks/>
          </p:cNvSpPr>
          <p:nvPr/>
        </p:nvSpPr>
        <p:spPr>
          <a:xfrm>
            <a:off x="16764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2" name="Picture 17" descr="ANd9GcTFc_n3jjLcsGCT2xfHXB2I-yr9sq9yJiIeEIL2RK2_aHwKFWV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2" name="Picture 1"/>
          <p:cNvPicPr>
            <a:picLocks noChangeAspect="1"/>
          </p:cNvPicPr>
          <p:nvPr/>
        </p:nvPicPr>
        <p:blipFill>
          <a:blip r:embed="rId7"/>
          <a:stretch>
            <a:fillRect/>
          </a:stretch>
        </p:blipFill>
        <p:spPr>
          <a:xfrm>
            <a:off x="1089560" y="1769478"/>
            <a:ext cx="6911440" cy="1958707"/>
          </a:xfrm>
          <a:prstGeom prst="rect">
            <a:avLst/>
          </a:prstGeom>
        </p:spPr>
      </p:pic>
    </p:spTree>
    <p:extLst>
      <p:ext uri="{BB962C8B-B14F-4D97-AF65-F5344CB8AC3E}">
        <p14:creationId xmlns:p14="http://schemas.microsoft.com/office/powerpoint/2010/main" val="2881503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omA\Desktop\Deer Creek.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286000" y="1600200"/>
            <a:ext cx="3810000" cy="3884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Rectangle 6"/>
          <p:cNvSpPr>
            <a:spLocks noChangeArrowheads="1"/>
          </p:cNvSpPr>
          <p:nvPr/>
        </p:nvSpPr>
        <p:spPr bwMode="auto">
          <a:xfrm>
            <a:off x="3733799" y="1676400"/>
            <a:ext cx="1600200" cy="1429581"/>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bg1"/>
                </a:solidFill>
                <a:latin typeface="Calibri" pitchFamily="34" charset="0"/>
              </a:defRPr>
            </a:lvl1pPr>
            <a:lvl2pPr marL="742950" indent="-285750">
              <a:spcBef>
                <a:spcPct val="20000"/>
              </a:spcBef>
              <a:buFont typeface="Arial" charset="0"/>
              <a:buChar char="–"/>
              <a:defRPr sz="2800">
                <a:solidFill>
                  <a:schemeClr val="bg1"/>
                </a:solidFill>
                <a:latin typeface="Calibri" pitchFamily="34" charset="0"/>
              </a:defRPr>
            </a:lvl2pPr>
            <a:lvl3pPr marL="1143000" indent="-228600">
              <a:spcBef>
                <a:spcPct val="20000"/>
              </a:spcBef>
              <a:buFont typeface="Arial" charset="0"/>
              <a:buChar char="•"/>
              <a:defRPr sz="2400">
                <a:solidFill>
                  <a:schemeClr val="bg1"/>
                </a:solidFill>
                <a:latin typeface="Calibri" pitchFamily="34" charset="0"/>
              </a:defRPr>
            </a:lvl3pPr>
            <a:lvl4pPr marL="1600200" indent="-228600">
              <a:spcBef>
                <a:spcPct val="20000"/>
              </a:spcBef>
              <a:buFont typeface="Arial" charset="0"/>
              <a:buChar char="–"/>
              <a:defRPr sz="2000">
                <a:solidFill>
                  <a:schemeClr val="bg1"/>
                </a:solidFill>
                <a:latin typeface="Calibri" pitchFamily="34" charset="0"/>
              </a:defRPr>
            </a:lvl4pPr>
            <a:lvl5pPr marL="2057400" indent="-228600">
              <a:spcBef>
                <a:spcPct val="20000"/>
              </a:spcBef>
              <a:buFont typeface="Arial"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bg1"/>
                </a:solidFill>
                <a:latin typeface="Calibri" pitchFamily="34" charset="0"/>
              </a:defRPr>
            </a:lvl9pPr>
          </a:lstStyle>
          <a:p>
            <a:pPr>
              <a:spcBef>
                <a:spcPct val="0"/>
              </a:spcBef>
              <a:buFontTx/>
              <a:buNone/>
            </a:pPr>
            <a:endParaRPr lang="en-US" altLang="en-US" sz="1800">
              <a:solidFill>
                <a:srgbClr val="FFFFFF"/>
              </a:solidFill>
              <a:latin typeface="Arial" charset="0"/>
            </a:endParaRPr>
          </a:p>
        </p:txBody>
      </p:sp>
      <p:pic>
        <p:nvPicPr>
          <p:cNvPr id="18" name="Picture 2" descr="C:\Users\pbrunell\Desktop\New Gurnee PD emblem no background.jpg"/>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11"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15" name="Subtitle 5"/>
          <p:cNvSpPr txBox="1">
            <a:spLocks/>
          </p:cNvSpPr>
          <p:nvPr/>
        </p:nvSpPr>
        <p:spPr>
          <a:xfrm>
            <a:off x="15240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Deer Creek</a:t>
            </a:r>
            <a:endParaRPr lang="en-US" sz="2100" dirty="0">
              <a:solidFill>
                <a:schemeClr val="tx2"/>
              </a:solidFill>
              <a:latin typeface="Arial" panose="020B0604020202020204" pitchFamily="34" charset="0"/>
              <a:cs typeface="Arial" panose="020B0604020202020204" pitchFamily="34" charset="0"/>
            </a:endParaRPr>
          </a:p>
        </p:txBody>
      </p:sp>
      <p:sp>
        <p:nvSpPr>
          <p:cNvPr id="14" name="TextBox 13"/>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20" name="Picture 17" descr="ANd9GcTFc_n3jjLcsGCT2xfHXB2I-yr9sq9yJiIeEIL2RK2_aHwKFWV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3236133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7" name="Picture 17" descr="ANd9GcTFc_n3jjLcsGCT2xfHXB2I-yr9sq9yJiIeEIL2RK2_aHwKFWV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2" name="Picture 1"/>
          <p:cNvPicPr>
            <a:picLocks noChangeAspect="1"/>
          </p:cNvPicPr>
          <p:nvPr/>
        </p:nvPicPr>
        <p:blipFill>
          <a:blip r:embed="rId4"/>
          <a:stretch>
            <a:fillRect/>
          </a:stretch>
        </p:blipFill>
        <p:spPr>
          <a:xfrm>
            <a:off x="228600" y="76199"/>
            <a:ext cx="8001000" cy="5924937"/>
          </a:xfrm>
          <a:prstGeom prst="rect">
            <a:avLst/>
          </a:prstGeom>
        </p:spPr>
      </p:pic>
    </p:spTree>
    <p:extLst>
      <p:ext uri="{BB962C8B-B14F-4D97-AF65-F5344CB8AC3E}">
        <p14:creationId xmlns:p14="http://schemas.microsoft.com/office/powerpoint/2010/main" val="2477002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a:spLocks noGrp="1"/>
          </p:cNvSpPr>
          <p:nvPr>
            <p:ph idx="1"/>
          </p:nvPr>
        </p:nvSpPr>
        <p:spPr>
          <a:xfrm>
            <a:off x="298419" y="1524601"/>
            <a:ext cx="8456613" cy="4038600"/>
          </a:xfrm>
        </p:spPr>
        <p:txBody>
          <a:bodyPr>
            <a:normAutofit fontScale="92500"/>
          </a:bodyPr>
          <a:lstStyle/>
          <a:p>
            <a:pPr marL="0" lvl="0" indent="0" algn="ctr" eaLnBrk="0" fontAlgn="base" hangingPunct="0">
              <a:spcBef>
                <a:spcPct val="0"/>
              </a:spcBef>
              <a:spcAft>
                <a:spcPct val="0"/>
              </a:spcAft>
              <a:buClrTx/>
              <a:buSzTx/>
              <a:buNone/>
              <a:defRPr/>
            </a:pPr>
            <a:r>
              <a:rPr lang="en-US" altLang="en-US" sz="2800" u="sng" kern="0" dirty="0">
                <a:latin typeface="Arial" charset="0"/>
              </a:rPr>
              <a:t>Mission Statement:</a:t>
            </a:r>
          </a:p>
          <a:p>
            <a:pPr marL="0" lvl="0" indent="0" algn="ctr" eaLnBrk="0" fontAlgn="base" hangingPunct="0">
              <a:spcBef>
                <a:spcPct val="0"/>
              </a:spcBef>
              <a:spcAft>
                <a:spcPct val="0"/>
              </a:spcAft>
              <a:buClrTx/>
              <a:buSzTx/>
              <a:buNone/>
              <a:defRPr/>
            </a:pPr>
            <a:endParaRPr lang="en-US" altLang="en-US" sz="2800" kern="0" dirty="0">
              <a:latin typeface="Arial" charset="0"/>
            </a:endParaRPr>
          </a:p>
          <a:p>
            <a:pPr marL="0" lvl="0" indent="0" eaLnBrk="0" fontAlgn="base" hangingPunct="0">
              <a:spcBef>
                <a:spcPct val="0"/>
              </a:spcBef>
              <a:spcAft>
                <a:spcPct val="0"/>
              </a:spcAft>
              <a:buClrTx/>
              <a:buSzTx/>
              <a:buNone/>
              <a:defRPr/>
            </a:pPr>
            <a:r>
              <a:rPr lang="en-US" altLang="en-US" sz="2800" kern="0" dirty="0">
                <a:latin typeface="Arial" charset="0"/>
              </a:rPr>
              <a:t>The primary purpose of </a:t>
            </a:r>
            <a:r>
              <a:rPr lang="en-US" altLang="en-US" sz="2800" kern="0" dirty="0" smtClean="0">
                <a:latin typeface="Arial" charset="0"/>
              </a:rPr>
              <a:t>our neighborhood watch program </a:t>
            </a:r>
            <a:r>
              <a:rPr lang="en-US" altLang="en-US" sz="2800" kern="0" dirty="0">
                <a:latin typeface="Arial" charset="0"/>
              </a:rPr>
              <a:t>is to establish and maintain </a:t>
            </a:r>
            <a:r>
              <a:rPr lang="en-US" altLang="en-US" sz="2800" kern="0" dirty="0" smtClean="0">
                <a:latin typeface="Arial" charset="0"/>
              </a:rPr>
              <a:t>partnerships </a:t>
            </a:r>
            <a:r>
              <a:rPr lang="en-US" altLang="en-US" sz="2800" kern="0" dirty="0">
                <a:latin typeface="Arial" charset="0"/>
              </a:rPr>
              <a:t>with residents </a:t>
            </a:r>
            <a:r>
              <a:rPr lang="en-US" altLang="en-US" sz="2800" kern="0" dirty="0" smtClean="0">
                <a:latin typeface="Arial" charset="0"/>
              </a:rPr>
              <a:t>throughout </a:t>
            </a:r>
            <a:r>
              <a:rPr lang="en-US" altLang="en-US" sz="2800" kern="0" dirty="0">
                <a:latin typeface="Arial" charset="0"/>
              </a:rPr>
              <a:t>the </a:t>
            </a:r>
            <a:r>
              <a:rPr lang="en-US" altLang="en-US" sz="2800" kern="0" dirty="0" smtClean="0">
                <a:latin typeface="Arial" charset="0"/>
              </a:rPr>
              <a:t>community. The </a:t>
            </a:r>
            <a:r>
              <a:rPr lang="en-US" altLang="en-US" sz="2800" kern="0" dirty="0">
                <a:latin typeface="Arial" charset="0"/>
              </a:rPr>
              <a:t>partnership will be rooted in two-way communication, periodic meetings, and information sharing. </a:t>
            </a:r>
            <a:endParaRPr lang="en-US" altLang="en-US" sz="2800" kern="0" dirty="0" smtClean="0">
              <a:latin typeface="Arial" charset="0"/>
            </a:endParaRPr>
          </a:p>
          <a:p>
            <a:pPr marL="0" lvl="0" indent="0" eaLnBrk="0" fontAlgn="base" hangingPunct="0">
              <a:spcBef>
                <a:spcPct val="0"/>
              </a:spcBef>
              <a:spcAft>
                <a:spcPct val="0"/>
              </a:spcAft>
              <a:buClrTx/>
              <a:buSzTx/>
              <a:buNone/>
              <a:defRPr/>
            </a:pPr>
            <a:endParaRPr lang="en-US" altLang="en-US" sz="1600" kern="0" dirty="0">
              <a:latin typeface="Arial" charset="0"/>
            </a:endParaRPr>
          </a:p>
          <a:p>
            <a:pPr marL="0" lvl="0" indent="0" eaLnBrk="0" fontAlgn="base" hangingPunct="0">
              <a:spcBef>
                <a:spcPct val="0"/>
              </a:spcBef>
              <a:spcAft>
                <a:spcPct val="0"/>
              </a:spcAft>
              <a:buClrTx/>
              <a:buSzTx/>
              <a:buNone/>
              <a:defRPr/>
            </a:pPr>
            <a:r>
              <a:rPr lang="en-US" altLang="en-US" sz="2800" kern="0" dirty="0" smtClean="0">
                <a:latin typeface="Arial" charset="0"/>
              </a:rPr>
              <a:t>The </a:t>
            </a:r>
            <a:r>
              <a:rPr lang="en-US" altLang="en-US" sz="2800" kern="0" dirty="0">
                <a:latin typeface="Arial" charset="0"/>
              </a:rPr>
              <a:t>prevention of crime and furthering of community policing strategies are the </a:t>
            </a:r>
            <a:r>
              <a:rPr lang="en-US" altLang="en-US" sz="2800" kern="0" dirty="0" smtClean="0">
                <a:latin typeface="Arial" charset="0"/>
              </a:rPr>
              <a:t>primary goals </a:t>
            </a:r>
            <a:r>
              <a:rPr lang="en-US" altLang="en-US" sz="2800" kern="0" dirty="0">
                <a:latin typeface="Arial" charset="0"/>
              </a:rPr>
              <a:t>of the program</a:t>
            </a:r>
            <a:r>
              <a:rPr lang="en-US" altLang="en-US" sz="2800" kern="0" dirty="0" smtClean="0">
                <a:latin typeface="Arial" charset="0"/>
              </a:rPr>
              <a:t>.</a:t>
            </a:r>
            <a:endParaRPr lang="en-US" dirty="0"/>
          </a:p>
        </p:txBody>
      </p:sp>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15" name="Subtitle 5"/>
          <p:cNvSpPr txBox="1">
            <a:spLocks/>
          </p:cNvSpPr>
          <p:nvPr/>
        </p:nvSpPr>
        <p:spPr>
          <a:xfrm>
            <a:off x="1676400" y="9906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8" name="TextBox 17"/>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9" name="Picture 17" descr="ANd9GcTFc_n3jjLcsGCT2xfHXB2I-yr9sq9yJiIeEIL2RK2_aHwKFWV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21" name="Picture 2" descr="C:\Users\pbrunell\Desktop\New Gurnee PD emblem no background.jpg"/>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Tree>
    <p:extLst>
      <p:ext uri="{BB962C8B-B14F-4D97-AF65-F5344CB8AC3E}">
        <p14:creationId xmlns:p14="http://schemas.microsoft.com/office/powerpoint/2010/main" val="2021967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685800"/>
            <a:ext cx="6002713" cy="5105400"/>
          </a:xfrm>
          <a:prstGeom prst="rect">
            <a:avLst/>
          </a:prstGeom>
        </p:spPr>
      </p:pic>
      <p:sp>
        <p:nvSpPr>
          <p:cNvPr id="7" name="TextBox 6"/>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8" name="Picture 17" descr="ANd9GcTFc_n3jjLcsGCT2xfHXB2I-yr9sq9yJiIeEIL2RK2_aHwKFWV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1163665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654612" y="1324864"/>
            <a:ext cx="548640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Deer Creek crimes; 2018</a:t>
            </a:r>
            <a:endParaRPr lang="en-US" sz="1400" dirty="0">
              <a:latin typeface="Arial" panose="020B0604020202020204" pitchFamily="34" charset="0"/>
              <a:cs typeface="Arial" panose="020B0604020202020204" pitchFamily="34" charset="0"/>
            </a:endParaRPr>
          </a:p>
        </p:txBody>
      </p:sp>
      <p:sp>
        <p:nvSpPr>
          <p:cNvPr id="11"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15" name="Subtitle 5"/>
          <p:cNvSpPr txBox="1">
            <a:spLocks/>
          </p:cNvSpPr>
          <p:nvPr/>
        </p:nvSpPr>
        <p:spPr>
          <a:xfrm>
            <a:off x="1676400" y="9906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4" name="TextBox 13"/>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20" name="Picture 17" descr="ANd9GcTFc_n3jjLcsGCT2xfHXB2I-yr9sq9yJiIeEIL2RK2_aHwKFWV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22" name="Picture 2" descr="C:\Users\pbrunell\Desktop\New Gurnee PD emblem no background.jpg"/>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pic>
        <p:nvPicPr>
          <p:cNvPr id="2" name="Picture 1"/>
          <p:cNvPicPr>
            <a:picLocks noChangeAspect="1"/>
          </p:cNvPicPr>
          <p:nvPr/>
        </p:nvPicPr>
        <p:blipFill>
          <a:blip r:embed="rId7"/>
          <a:stretch>
            <a:fillRect/>
          </a:stretch>
        </p:blipFill>
        <p:spPr>
          <a:xfrm>
            <a:off x="642871" y="1721739"/>
            <a:ext cx="7401057" cy="2841600"/>
          </a:xfrm>
          <a:prstGeom prst="rect">
            <a:avLst/>
          </a:prstGeom>
        </p:spPr>
      </p:pic>
    </p:spTree>
    <p:extLst>
      <p:ext uri="{BB962C8B-B14F-4D97-AF65-F5344CB8AC3E}">
        <p14:creationId xmlns:p14="http://schemas.microsoft.com/office/powerpoint/2010/main" val="52188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 name="Picture 17" descr="ANd9GcTFc_n3jjLcsGCT2xfHXB2I-yr9sq9yJiIeEIL2RK2_aHwKFWV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3" name="TextBox 2"/>
          <p:cNvSpPr txBox="1"/>
          <p:nvPr/>
        </p:nvSpPr>
        <p:spPr>
          <a:xfrm>
            <a:off x="1892601" y="1676400"/>
            <a:ext cx="525635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rPr>
              <a:t>Questions </a:t>
            </a: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and/or </a:t>
            </a:r>
            <a:r>
              <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rPr>
              <a:t>discussion</a:t>
            </a:r>
          </a:p>
        </p:txBody>
      </p:sp>
      <p:pic>
        <p:nvPicPr>
          <p:cNvPr id="9" name="Picture 2" descr="C:\Users\pbrunell\Desktop\New Gurnee PD emblem no background.jpg"/>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3070347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2520531" y="1916576"/>
            <a:ext cx="4000500" cy="224676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Public Safety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Orders of Protection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Transportation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Criminal Law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102968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1069035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1714500" y="1981200"/>
            <a:ext cx="5257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Public Safety</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2371707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5257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Lethal Order of Protection: Public Act 100-0607</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09600" y="2136100"/>
            <a:ext cx="7543800"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that a petitioner may request an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emergency lethal violence order of protection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by filing an affidavit or verified pleading alleging that the respondent poses an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immediate and present danger</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causing personal injury to himself, herself, or another by having in his or her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custody or control</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owning, purchasing, possessing, or receiving a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firearm</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that the petitioner may be a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family member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the respondent or a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law enforcement officer</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who files a petition alleging that the respondent poses a danger of causing personal injury to himself, herself, or another by having in his or her custody or control, owning, purchasing, possessing, or receiving a firearm.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Establishes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factors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that the court must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 before issuing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firearms restraining order.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Provides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the issuance of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temporary orders (14 days)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6-month orders.</a:t>
            </a: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174383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617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FOID Renewal and Suspension: Public Act 100-0906</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09600" y="2136100"/>
            <a:ext cx="6959181"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that renewal applications shall be approved or denied within 60 business days, provided the applicant submitted his or her renewal application prior to the expiration of his or her Firearm Owner's Identification Card</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Defines "patient"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person who is admitted as an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inpatient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 resident of a public or private mental health facility for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mental health treatment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 the Mental Health and Developmental Disabilities Code as an informal admission, a voluntary admission, a minor admission, an emergency admission, or an involuntary admission, unless the treatment was solely for an alcohol abuse disorder;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or</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 person who voluntarily or involuntarily receives mental health treatment as an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out-patient …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and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who poses a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clear and present danger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himself, herself, or to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others…</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3796184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617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Unlawful Sale or Delivery of Firearms: Public Act 100-0606</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09600" y="2136100"/>
            <a:ext cx="695918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Provides that a person commits the offense of unlawful sale or delivery of firearms when he or she knowingly delivers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any firearm</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incidental to a sale, without withholding delivery of the firearm for at least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72 hours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after application for its purchase has been made (current law permits delivery of a rifle, shotgun or other long gun, or a stun gun or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taser</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after 24 hours after application for its purchase has been made</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that a violation is a Class 4 felony.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Eliminates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exemption from the waiting period requirements for the sale of a firearm to a nonresident of Illinois while at a firearm showing or display recognized by the Illinois Department of State Police.</a:t>
            </a: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3093681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617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School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Safety Drill Act : </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Public Act 100-0996</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60819" y="2136100"/>
            <a:ext cx="6959181" cy="2893100"/>
          </a:xfrm>
          <a:prstGeom prst="rect">
            <a:avLst/>
          </a:prstGeom>
          <a:no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that, no later than 90 days after the first day of each school year, schools must conduct at least one law enforcement drill that addresses an active threat or an active shooter within a school building.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Requires all law enforcement drills to be conducted on days and times when students are normally present in the school building (rather than allowing the drill to be conducted on days and times when students are not present in the school 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that the appropriate local law enforcement agency shall observe the administration of the drill.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Allows administrators or school support personnel the discretion to exempt students from law enforcement drills.</a:t>
            </a: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2425852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p:cNvSpPr>
            <a:spLocks noGrp="1"/>
          </p:cNvSpPr>
          <p:nvPr>
            <p:ph idx="1"/>
          </p:nvPr>
        </p:nvSpPr>
        <p:spPr>
          <a:xfrm>
            <a:off x="402381" y="1621640"/>
            <a:ext cx="8459788" cy="3124200"/>
          </a:xfrm>
        </p:spPr>
        <p:txBody>
          <a:bodyPr>
            <a:normAutofit/>
          </a:bodyPr>
          <a:lstStyle/>
          <a:p>
            <a:pPr marL="0" indent="0" algn="ctr">
              <a:spcBef>
                <a:spcPct val="50000"/>
              </a:spcBef>
              <a:buClr>
                <a:schemeClr val="tx1"/>
              </a:buClr>
              <a:buNone/>
            </a:pPr>
            <a:r>
              <a:rPr lang="en-US" sz="2600" u="sng" kern="0" dirty="0">
                <a:latin typeface="Arial" charset="0"/>
              </a:rPr>
              <a:t>What </a:t>
            </a:r>
            <a:r>
              <a:rPr lang="en-US" sz="2600" u="sng" kern="0" dirty="0" smtClean="0">
                <a:latin typeface="Arial" charset="0"/>
              </a:rPr>
              <a:t>Our Neighborhood </a:t>
            </a:r>
            <a:r>
              <a:rPr lang="en-US" sz="2600" u="sng" kern="0" dirty="0">
                <a:latin typeface="Arial" charset="0"/>
              </a:rPr>
              <a:t>Watch is </a:t>
            </a:r>
            <a:r>
              <a:rPr lang="en-US" sz="2600" u="sng" kern="0" dirty="0" smtClean="0">
                <a:latin typeface="Arial" charset="0"/>
              </a:rPr>
              <a:t>Not</a:t>
            </a:r>
            <a:endParaRPr lang="en-US" sz="2600" u="sng" kern="0" dirty="0">
              <a:latin typeface="Arial" charset="0"/>
            </a:endParaRPr>
          </a:p>
          <a:p>
            <a:pPr marL="457200" indent="-457200">
              <a:spcBef>
                <a:spcPct val="50000"/>
              </a:spcBef>
              <a:buClr>
                <a:schemeClr val="tx1"/>
              </a:buClr>
              <a:buFont typeface="Arial" panose="020B0604020202020204" pitchFamily="34" charset="0"/>
              <a:buChar char="•"/>
            </a:pPr>
            <a:r>
              <a:rPr lang="en-US" sz="2600" kern="0" dirty="0" smtClean="0">
                <a:latin typeface="Arial" charset="0"/>
              </a:rPr>
              <a:t>Not </a:t>
            </a:r>
            <a:r>
              <a:rPr lang="en-US" sz="2600" kern="0" dirty="0">
                <a:latin typeface="Arial" charset="0"/>
              </a:rPr>
              <a:t>a supplemental patrol force</a:t>
            </a:r>
          </a:p>
          <a:p>
            <a:pPr marL="457200" indent="-457200">
              <a:spcBef>
                <a:spcPct val="50000"/>
              </a:spcBef>
              <a:buClr>
                <a:schemeClr val="tx1"/>
              </a:buClr>
              <a:buFont typeface="Arial" panose="020B0604020202020204" pitchFamily="34" charset="0"/>
              <a:buChar char="•"/>
            </a:pPr>
            <a:r>
              <a:rPr lang="en-US" sz="2600" kern="0" dirty="0">
                <a:latin typeface="Arial" charset="0"/>
              </a:rPr>
              <a:t>Not a vigilante group or mentality</a:t>
            </a:r>
          </a:p>
          <a:p>
            <a:pPr marL="457200" indent="-457200">
              <a:spcBef>
                <a:spcPct val="50000"/>
              </a:spcBef>
              <a:buClr>
                <a:schemeClr val="tx1"/>
              </a:buClr>
              <a:buFont typeface="Arial" panose="020B0604020202020204" pitchFamily="34" charset="0"/>
              <a:buChar char="•"/>
            </a:pPr>
            <a:r>
              <a:rPr lang="en-US" sz="2600" kern="0" dirty="0">
                <a:latin typeface="Arial" charset="0"/>
              </a:rPr>
              <a:t>There are no citizen patrols</a:t>
            </a:r>
          </a:p>
          <a:p>
            <a:pPr marL="457200" indent="-457200">
              <a:spcBef>
                <a:spcPct val="50000"/>
              </a:spcBef>
              <a:buClr>
                <a:schemeClr val="tx1"/>
              </a:buClr>
              <a:buFont typeface="Arial" panose="020B0604020202020204" pitchFamily="34" charset="0"/>
              <a:buChar char="•"/>
            </a:pPr>
            <a:r>
              <a:rPr lang="en-US" sz="2600" kern="0" dirty="0" smtClean="0">
                <a:latin typeface="Arial" charset="0"/>
              </a:rPr>
              <a:t>Provides no </a:t>
            </a:r>
            <a:r>
              <a:rPr lang="en-US" sz="2600" kern="0" dirty="0">
                <a:latin typeface="Arial" charset="0"/>
              </a:rPr>
              <a:t>shield for citizens to act on their own</a:t>
            </a:r>
          </a:p>
        </p:txBody>
      </p:sp>
      <p:pic>
        <p:nvPicPr>
          <p:cNvPr id="10"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15" name="Subtitle 5"/>
          <p:cNvSpPr txBox="1">
            <a:spLocks/>
          </p:cNvSpPr>
          <p:nvPr/>
        </p:nvSpPr>
        <p:spPr>
          <a:xfrm>
            <a:off x="1676400" y="9906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8" name="TextBox 17"/>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9" name="Picture 17" descr="ANd9GcTFc_n3jjLcsGCT2xfHXB2I-yr9sq9yJiIeEIL2RK2_aHwKFWV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986927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1714500" y="1981200"/>
            <a:ext cx="5257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Orders of Protection</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950891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617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Protection Orders: Public Act 100-0639</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p:cNvSpPr txBox="1"/>
          <p:nvPr/>
        </p:nvSpPr>
        <p:spPr>
          <a:xfrm>
            <a:off x="609600" y="2136100"/>
            <a:ext cx="6959181"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Amends the Illinois Domestic Violence Act of 1986 and the Protective Orders Article of the Code of Criminal Procedure of 1963.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To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list of protected persons, adds any of the following persons abused by a family or household member of a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foster parent of that child if the child has been placed in the foster parent's home by the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DCFS or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by another state's public child welfare agency;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legally appointed guardian or legally appointed custodian of that child;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adoptive parent of that child; or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prospective adoptive parent of that child if the child has been placed in the prospective adoptive parent's home pursuant to the Adoption Act or pursuant to another state's law</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7"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1606897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617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Stalking – No Contact Order Act: Public Act 100-1000</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09600" y="2136100"/>
            <a:ext cx="6959181"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Amends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Stalking No Contact Order Act.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Defines stalking behavior to include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sending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unwanted messages via social media</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Changes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definition of "course of conduct", "conduct", "petitioner", and "stalking".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Adds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following to the list of persons who may bring a petition under the Act: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authorized agent of a workplace;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authorized agent of a place of worship; and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authorized agent of a school.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1452177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1714500" y="1981200"/>
            <a:ext cx="5257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Transportation</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440137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716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License Suspension for Unpaid Civil Penalty: Public Act 100-1004</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09600" y="2136100"/>
            <a:ext cx="71628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Provides that a person who drives or is in actual physical control of a motor vehicle on any highway of this State when his or her driver's license, permit, or privilege to drive is revoked or suspended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due to an unpaid civil penalty</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(parking tickets, unpaid child support, photo enforcement tickets, etc.) shall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guilty of a petty offense (rather than a Class A misdemeanor).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Provides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that a local law enforcement officer shall issue the person a $50 citation for the violation</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person who receives 3 or more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Uniform Traffic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Citations under this subsection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(625 ILCS 5/6-303 a-7</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without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paying any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fees associated with the citations shall be guilty of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 Class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misdemeanor</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3703367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716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Rear-facing Child Restraint: Public Act 100-0672</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09600" y="2136100"/>
            <a:ext cx="7162800"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Amends the Child Passenger Protection Act.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Provides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that when any person is transporting a child in this State who is under the age of 2 years in a motor vehicle of the first division or motor vehicle of the second division weighing 9,000 pounds or less, he or she shall be responsible for properly securing the child in a rear-facing child restraint system, unless the child weighs 40 or more pounds or is 40 or more inches tall.</a:t>
            </a: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3945235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716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Citations for Petty Offenses: Public Act 100-0674</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12843" y="2074711"/>
            <a:ext cx="71628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Provides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that any person cited for violating the Code or a similar provision of a local ordinance for which the violation is a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petty offense shall not be required to sign the citation. </a:t>
            </a:r>
            <a:endPar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4193732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716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Liability Insurance; Out of State Drivers: Public Act 100-0828</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09600" y="2136100"/>
            <a:ext cx="71628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Provides that no person shall operate a motor vehicle registered in another state upon the highways of this State unless the vehicle is covered by a liability insurance policy issued by the state where the vehicle is registered.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Provides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that the operator of the vehicle shall carry within the vehicle evidence of the insurance</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Deletes language requiring that the insurance policy be issued by the state where the vehicle is registered. </a:t>
            </a: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1094969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716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DUI Sentencing Factor; Public Act 100-1053</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09600" y="2136100"/>
            <a:ext cx="71628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Makes it an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aggravating factor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sentencing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for driving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 the influence of alcohol,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drugs, intoxicating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compounds or any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combination thereof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that the individual was driving his or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her vehicle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wrong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way on </a:t>
            </a: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one-way </a:t>
            </a: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street</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2920173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1714500" y="1981200"/>
            <a:ext cx="5257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Criminal Law</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3904742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 name="Picture 2" descr="DSCN983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6513" y="0"/>
            <a:ext cx="9180513"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6" name="AutoShape 3"/>
          <p:cNvSpPr>
            <a:spLocks noChangeArrowheads="1"/>
          </p:cNvSpPr>
          <p:nvPr/>
        </p:nvSpPr>
        <p:spPr bwMode="auto">
          <a:xfrm>
            <a:off x="8290719" y="3568700"/>
            <a:ext cx="258762"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68" name="AutoShape 4"/>
          <p:cNvSpPr>
            <a:spLocks noChangeArrowheads="1"/>
          </p:cNvSpPr>
          <p:nvPr/>
        </p:nvSpPr>
        <p:spPr bwMode="auto">
          <a:xfrm>
            <a:off x="7416800" y="2906713"/>
            <a:ext cx="260350"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70" name="AutoShape 5"/>
          <p:cNvSpPr>
            <a:spLocks noChangeArrowheads="1"/>
          </p:cNvSpPr>
          <p:nvPr/>
        </p:nvSpPr>
        <p:spPr bwMode="auto">
          <a:xfrm>
            <a:off x="3444876" y="4989063"/>
            <a:ext cx="258762"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71" name="AutoShape 7"/>
          <p:cNvSpPr>
            <a:spLocks noChangeArrowheads="1"/>
          </p:cNvSpPr>
          <p:nvPr/>
        </p:nvSpPr>
        <p:spPr bwMode="auto">
          <a:xfrm>
            <a:off x="6765925" y="5233988"/>
            <a:ext cx="258763"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72" name="AutoShape 8"/>
          <p:cNvSpPr>
            <a:spLocks noChangeArrowheads="1"/>
          </p:cNvSpPr>
          <p:nvPr/>
        </p:nvSpPr>
        <p:spPr bwMode="auto">
          <a:xfrm>
            <a:off x="6130925" y="4950619"/>
            <a:ext cx="258763"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73" name="AutoShape 9"/>
          <p:cNvSpPr>
            <a:spLocks noChangeArrowheads="1"/>
          </p:cNvSpPr>
          <p:nvPr/>
        </p:nvSpPr>
        <p:spPr bwMode="auto">
          <a:xfrm>
            <a:off x="6892131" y="2081402"/>
            <a:ext cx="250825" cy="303389"/>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74" name="AutoShape 10"/>
          <p:cNvSpPr>
            <a:spLocks noChangeArrowheads="1"/>
          </p:cNvSpPr>
          <p:nvPr/>
        </p:nvSpPr>
        <p:spPr bwMode="auto">
          <a:xfrm>
            <a:off x="503238" y="2858347"/>
            <a:ext cx="258762"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75" name="AutoShape 14"/>
          <p:cNvSpPr>
            <a:spLocks noChangeArrowheads="1"/>
          </p:cNvSpPr>
          <p:nvPr/>
        </p:nvSpPr>
        <p:spPr bwMode="auto">
          <a:xfrm>
            <a:off x="3429000" y="5562600"/>
            <a:ext cx="258763"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76" name="AutoShape 16"/>
          <p:cNvSpPr>
            <a:spLocks noChangeArrowheads="1"/>
          </p:cNvSpPr>
          <p:nvPr/>
        </p:nvSpPr>
        <p:spPr bwMode="auto">
          <a:xfrm>
            <a:off x="5084763" y="2017704"/>
            <a:ext cx="347663"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77" name="AutoShape 17"/>
          <p:cNvSpPr>
            <a:spLocks noChangeArrowheads="1"/>
          </p:cNvSpPr>
          <p:nvPr/>
        </p:nvSpPr>
        <p:spPr bwMode="auto">
          <a:xfrm>
            <a:off x="523875" y="2307608"/>
            <a:ext cx="258762" cy="38320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78" name="AutoShape 18"/>
          <p:cNvSpPr>
            <a:spLocks noChangeArrowheads="1"/>
          </p:cNvSpPr>
          <p:nvPr/>
        </p:nvSpPr>
        <p:spPr bwMode="auto">
          <a:xfrm>
            <a:off x="4733924" y="1536213"/>
            <a:ext cx="258763"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79" name="AutoShape 19"/>
          <p:cNvSpPr>
            <a:spLocks noChangeArrowheads="1"/>
          </p:cNvSpPr>
          <p:nvPr/>
        </p:nvSpPr>
        <p:spPr bwMode="auto">
          <a:xfrm>
            <a:off x="7654925" y="3586730"/>
            <a:ext cx="260350"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80" name="AutoShape 21"/>
          <p:cNvSpPr>
            <a:spLocks noChangeArrowheads="1"/>
          </p:cNvSpPr>
          <p:nvPr/>
        </p:nvSpPr>
        <p:spPr bwMode="auto">
          <a:xfrm>
            <a:off x="3444875" y="4416229"/>
            <a:ext cx="258763"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81" name="AutoShape 23"/>
          <p:cNvSpPr>
            <a:spLocks noChangeArrowheads="1"/>
          </p:cNvSpPr>
          <p:nvPr/>
        </p:nvSpPr>
        <p:spPr bwMode="auto">
          <a:xfrm>
            <a:off x="8104188" y="2728913"/>
            <a:ext cx="258762"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82" name="AutoShape 26"/>
          <p:cNvSpPr>
            <a:spLocks noChangeArrowheads="1"/>
          </p:cNvSpPr>
          <p:nvPr/>
        </p:nvSpPr>
        <p:spPr bwMode="auto">
          <a:xfrm>
            <a:off x="4641850" y="460375"/>
            <a:ext cx="258763" cy="354013"/>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83" name="AutoShape 27"/>
          <p:cNvSpPr>
            <a:spLocks noChangeArrowheads="1"/>
          </p:cNvSpPr>
          <p:nvPr/>
        </p:nvSpPr>
        <p:spPr bwMode="auto">
          <a:xfrm>
            <a:off x="4073525" y="776288"/>
            <a:ext cx="258763"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84" name="AutoShape 29"/>
          <p:cNvSpPr>
            <a:spLocks noChangeArrowheads="1"/>
          </p:cNvSpPr>
          <p:nvPr/>
        </p:nvSpPr>
        <p:spPr bwMode="auto">
          <a:xfrm>
            <a:off x="8104188" y="1509713"/>
            <a:ext cx="258762"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85" name="AutoShape 30"/>
          <p:cNvSpPr>
            <a:spLocks noChangeArrowheads="1"/>
          </p:cNvSpPr>
          <p:nvPr/>
        </p:nvSpPr>
        <p:spPr bwMode="auto">
          <a:xfrm>
            <a:off x="8104188" y="2119313"/>
            <a:ext cx="258762"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86" name="AutoShape 31"/>
          <p:cNvSpPr>
            <a:spLocks noChangeArrowheads="1"/>
          </p:cNvSpPr>
          <p:nvPr/>
        </p:nvSpPr>
        <p:spPr bwMode="auto">
          <a:xfrm>
            <a:off x="6762750" y="4510088"/>
            <a:ext cx="258763"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87" name="AutoShape 33"/>
          <p:cNvSpPr>
            <a:spLocks noChangeArrowheads="1"/>
          </p:cNvSpPr>
          <p:nvPr/>
        </p:nvSpPr>
        <p:spPr bwMode="auto">
          <a:xfrm>
            <a:off x="6969919" y="2894013"/>
            <a:ext cx="258762"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88" name="AutoShape 34"/>
          <p:cNvSpPr>
            <a:spLocks noChangeArrowheads="1"/>
          </p:cNvSpPr>
          <p:nvPr/>
        </p:nvSpPr>
        <p:spPr bwMode="auto">
          <a:xfrm>
            <a:off x="4635500" y="4840288"/>
            <a:ext cx="258763"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89" name="AutoShape 17"/>
          <p:cNvSpPr>
            <a:spLocks noChangeArrowheads="1"/>
          </p:cNvSpPr>
          <p:nvPr/>
        </p:nvSpPr>
        <p:spPr bwMode="auto">
          <a:xfrm>
            <a:off x="1057276" y="2320483"/>
            <a:ext cx="316795"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90" name="AutoShape 31"/>
          <p:cNvSpPr>
            <a:spLocks noChangeArrowheads="1"/>
          </p:cNvSpPr>
          <p:nvPr/>
        </p:nvSpPr>
        <p:spPr bwMode="auto">
          <a:xfrm>
            <a:off x="6232525" y="3740150"/>
            <a:ext cx="258763"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91" name="Oval 1"/>
          <p:cNvSpPr>
            <a:spLocks noChangeArrowheads="1"/>
          </p:cNvSpPr>
          <p:nvPr/>
        </p:nvSpPr>
        <p:spPr bwMode="auto">
          <a:xfrm>
            <a:off x="236538" y="2117371"/>
            <a:ext cx="1330942" cy="1382712"/>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92" name="Oval 41"/>
          <p:cNvSpPr>
            <a:spLocks noChangeArrowheads="1"/>
          </p:cNvSpPr>
          <p:nvPr/>
        </p:nvSpPr>
        <p:spPr bwMode="auto">
          <a:xfrm>
            <a:off x="3255963" y="4205288"/>
            <a:ext cx="638175" cy="2043112"/>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93" name="Oval 42"/>
          <p:cNvSpPr>
            <a:spLocks noChangeArrowheads="1"/>
          </p:cNvSpPr>
          <p:nvPr/>
        </p:nvSpPr>
        <p:spPr bwMode="auto">
          <a:xfrm rot="19914450">
            <a:off x="4112177" y="1317594"/>
            <a:ext cx="1643331" cy="1296988"/>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en-US">
              <a:solidFill>
                <a:srgbClr val="FFFFFF"/>
              </a:solidFill>
              <a:latin typeface="Tahoma" pitchFamily="34" charset="0"/>
            </a:endParaRPr>
          </a:p>
        </p:txBody>
      </p:sp>
      <p:sp>
        <p:nvSpPr>
          <p:cNvPr id="94" name="Oval 43"/>
          <p:cNvSpPr>
            <a:spLocks noChangeArrowheads="1"/>
          </p:cNvSpPr>
          <p:nvPr/>
        </p:nvSpPr>
        <p:spPr bwMode="auto">
          <a:xfrm>
            <a:off x="3954463" y="332582"/>
            <a:ext cx="1192212" cy="1243012"/>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95" name="AutoShape 26"/>
          <p:cNvSpPr>
            <a:spLocks noChangeArrowheads="1"/>
          </p:cNvSpPr>
          <p:nvPr/>
        </p:nvSpPr>
        <p:spPr bwMode="auto">
          <a:xfrm>
            <a:off x="4640263" y="954088"/>
            <a:ext cx="258762"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96" name="Oval 45"/>
          <p:cNvSpPr>
            <a:spLocks noChangeArrowheads="1"/>
          </p:cNvSpPr>
          <p:nvPr/>
        </p:nvSpPr>
        <p:spPr bwMode="auto">
          <a:xfrm>
            <a:off x="7915275" y="1319213"/>
            <a:ext cx="638175" cy="2089150"/>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97" name="Oval 46"/>
          <p:cNvSpPr>
            <a:spLocks noChangeArrowheads="1"/>
          </p:cNvSpPr>
          <p:nvPr/>
        </p:nvSpPr>
        <p:spPr bwMode="auto">
          <a:xfrm>
            <a:off x="7356196" y="3408363"/>
            <a:ext cx="1397279" cy="687387"/>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98" name="Oval 47"/>
          <p:cNvSpPr>
            <a:spLocks noChangeArrowheads="1"/>
          </p:cNvSpPr>
          <p:nvPr/>
        </p:nvSpPr>
        <p:spPr bwMode="auto">
          <a:xfrm>
            <a:off x="6627534" y="2781124"/>
            <a:ext cx="1298575" cy="720725"/>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99" name="Oval 48"/>
          <p:cNvSpPr>
            <a:spLocks noChangeArrowheads="1"/>
          </p:cNvSpPr>
          <p:nvPr/>
        </p:nvSpPr>
        <p:spPr bwMode="auto">
          <a:xfrm>
            <a:off x="5934075" y="4387850"/>
            <a:ext cx="1352550" cy="1479550"/>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100" name="TextBox 99"/>
          <p:cNvSpPr txBox="1"/>
          <p:nvPr/>
        </p:nvSpPr>
        <p:spPr>
          <a:xfrm>
            <a:off x="142875" y="4876800"/>
            <a:ext cx="2871788" cy="657225"/>
          </a:xfrm>
          <a:prstGeom prst="rect">
            <a:avLst/>
          </a:prstGeom>
          <a:solidFill>
            <a:srgbClr val="FF8600">
              <a:lumMod val="10000"/>
              <a:alpha val="53000"/>
            </a:srgbClr>
          </a:solidFill>
          <a:ln w="22225">
            <a:noFill/>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Arial" charset="0"/>
                <a:ea typeface="+mn-ea"/>
                <a:cs typeface="+mn-cs"/>
              </a:rPr>
              <a:t>37 </a:t>
            </a:r>
            <a:r>
              <a:rPr kumimoji="0" lang="en-US" sz="1800" b="0" i="0" u="none" strike="noStrike" kern="0" cap="none" spc="0" normalizeH="0" baseline="0" noProof="0" dirty="0">
                <a:ln>
                  <a:noFill/>
                </a:ln>
                <a:solidFill>
                  <a:srgbClr val="FFFFFF"/>
                </a:solidFill>
                <a:effectLst/>
                <a:uLnTx/>
                <a:uFillTx/>
                <a:latin typeface="Arial" charset="0"/>
                <a:ea typeface="+mn-ea"/>
                <a:cs typeface="+mn-cs"/>
              </a:rPr>
              <a:t>patrol beats converted to </a:t>
            </a:r>
            <a:r>
              <a:rPr kumimoji="0" lang="en-US" sz="1800" b="0" i="0" u="none" strike="noStrike" kern="0" cap="none" spc="0" normalizeH="0" baseline="0" noProof="0" dirty="0" smtClean="0">
                <a:ln>
                  <a:noFill/>
                </a:ln>
                <a:solidFill>
                  <a:srgbClr val="FFFFFF"/>
                </a:solidFill>
                <a:effectLst/>
                <a:uLnTx/>
                <a:uFillTx/>
                <a:latin typeface="Arial" charset="0"/>
                <a:ea typeface="+mn-ea"/>
                <a:cs typeface="+mn-cs"/>
              </a:rPr>
              <a:t>17 </a:t>
            </a:r>
            <a:r>
              <a:rPr kumimoji="0" lang="en-US" sz="1800" b="0" i="0" u="none" strike="noStrike" kern="0" cap="none" spc="0" normalizeH="0" baseline="0" noProof="0" dirty="0">
                <a:ln>
                  <a:noFill/>
                </a:ln>
                <a:solidFill>
                  <a:srgbClr val="FFFFFF"/>
                </a:solidFill>
                <a:effectLst/>
                <a:uLnTx/>
                <a:uFillTx/>
                <a:latin typeface="Arial" charset="0"/>
                <a:ea typeface="+mn-ea"/>
                <a:cs typeface="+mn-cs"/>
              </a:rPr>
              <a:t>separate groups</a:t>
            </a:r>
          </a:p>
        </p:txBody>
      </p:sp>
      <p:sp>
        <p:nvSpPr>
          <p:cNvPr id="101" name="Oval 45"/>
          <p:cNvSpPr>
            <a:spLocks noChangeArrowheads="1"/>
          </p:cNvSpPr>
          <p:nvPr/>
        </p:nvSpPr>
        <p:spPr bwMode="auto">
          <a:xfrm>
            <a:off x="6523038" y="1947863"/>
            <a:ext cx="2052637" cy="696911"/>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102" name="Oval 45"/>
          <p:cNvSpPr>
            <a:spLocks noChangeArrowheads="1"/>
          </p:cNvSpPr>
          <p:nvPr/>
        </p:nvSpPr>
        <p:spPr bwMode="auto">
          <a:xfrm>
            <a:off x="6043613" y="3628799"/>
            <a:ext cx="638175" cy="620713"/>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103" name="Oval 45"/>
          <p:cNvSpPr>
            <a:spLocks noChangeArrowheads="1"/>
          </p:cNvSpPr>
          <p:nvPr/>
        </p:nvSpPr>
        <p:spPr bwMode="auto">
          <a:xfrm>
            <a:off x="4495800" y="4740184"/>
            <a:ext cx="578224" cy="593816"/>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104" name="AutoShape 10"/>
          <p:cNvSpPr>
            <a:spLocks noChangeArrowheads="1"/>
          </p:cNvSpPr>
          <p:nvPr/>
        </p:nvSpPr>
        <p:spPr bwMode="auto">
          <a:xfrm>
            <a:off x="1057276" y="2858346"/>
            <a:ext cx="285750"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05" name="Oval 45"/>
          <p:cNvSpPr>
            <a:spLocks noChangeArrowheads="1"/>
          </p:cNvSpPr>
          <p:nvPr/>
        </p:nvSpPr>
        <p:spPr bwMode="auto">
          <a:xfrm>
            <a:off x="5295900" y="2971800"/>
            <a:ext cx="638175" cy="622300"/>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106" name="AutoShape 26"/>
          <p:cNvSpPr>
            <a:spLocks noChangeArrowheads="1"/>
          </p:cNvSpPr>
          <p:nvPr/>
        </p:nvSpPr>
        <p:spPr bwMode="auto">
          <a:xfrm>
            <a:off x="4253331" y="1650207"/>
            <a:ext cx="297238"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07" name="AutoShape 18"/>
          <p:cNvSpPr>
            <a:spLocks noChangeArrowheads="1"/>
          </p:cNvSpPr>
          <p:nvPr/>
        </p:nvSpPr>
        <p:spPr bwMode="auto">
          <a:xfrm>
            <a:off x="5300409" y="1536212"/>
            <a:ext cx="258763" cy="354013"/>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08" name="Oval 45"/>
          <p:cNvSpPr>
            <a:spLocks noChangeArrowheads="1"/>
          </p:cNvSpPr>
          <p:nvPr/>
        </p:nvSpPr>
        <p:spPr bwMode="auto">
          <a:xfrm>
            <a:off x="2461437" y="2266203"/>
            <a:ext cx="356108" cy="367505"/>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109" name="AutoShape 34"/>
          <p:cNvSpPr>
            <a:spLocks noChangeArrowheads="1"/>
          </p:cNvSpPr>
          <p:nvPr/>
        </p:nvSpPr>
        <p:spPr bwMode="auto">
          <a:xfrm>
            <a:off x="4643909" y="2100263"/>
            <a:ext cx="258763"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10" name="Oval 45"/>
          <p:cNvSpPr>
            <a:spLocks noChangeArrowheads="1"/>
          </p:cNvSpPr>
          <p:nvPr/>
        </p:nvSpPr>
        <p:spPr bwMode="auto">
          <a:xfrm>
            <a:off x="4512094" y="2011435"/>
            <a:ext cx="523875" cy="531668"/>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11" name="AutoShape 31"/>
          <p:cNvSpPr>
            <a:spLocks noChangeArrowheads="1"/>
          </p:cNvSpPr>
          <p:nvPr/>
        </p:nvSpPr>
        <p:spPr bwMode="auto">
          <a:xfrm>
            <a:off x="5485605" y="3098800"/>
            <a:ext cx="258763"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12" name="AutoShape 24"/>
          <p:cNvSpPr>
            <a:spLocks noChangeArrowheads="1"/>
          </p:cNvSpPr>
          <p:nvPr/>
        </p:nvSpPr>
        <p:spPr bwMode="auto">
          <a:xfrm>
            <a:off x="1907400" y="2336801"/>
            <a:ext cx="315912"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13" name="AutoShape 24"/>
          <p:cNvSpPr>
            <a:spLocks noChangeArrowheads="1"/>
          </p:cNvSpPr>
          <p:nvPr/>
        </p:nvSpPr>
        <p:spPr bwMode="auto">
          <a:xfrm>
            <a:off x="2570954" y="2360707"/>
            <a:ext cx="172246" cy="182396"/>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14" name="AutoShape 24"/>
          <p:cNvSpPr>
            <a:spLocks noChangeArrowheads="1"/>
          </p:cNvSpPr>
          <p:nvPr/>
        </p:nvSpPr>
        <p:spPr bwMode="auto">
          <a:xfrm>
            <a:off x="1884363" y="2858347"/>
            <a:ext cx="315912"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15" name="AutoShape 24"/>
          <p:cNvSpPr>
            <a:spLocks noChangeArrowheads="1"/>
          </p:cNvSpPr>
          <p:nvPr/>
        </p:nvSpPr>
        <p:spPr bwMode="auto">
          <a:xfrm>
            <a:off x="2561586" y="2858347"/>
            <a:ext cx="315912"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16" name="Oval 1"/>
          <p:cNvSpPr>
            <a:spLocks noChangeArrowheads="1"/>
          </p:cNvSpPr>
          <p:nvPr/>
        </p:nvSpPr>
        <p:spPr bwMode="auto">
          <a:xfrm>
            <a:off x="1726968" y="2117371"/>
            <a:ext cx="1330942" cy="1382712"/>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bg1"/>
                </a:solidFill>
                <a:latin typeface="Calibri" pitchFamily="34" charset="0"/>
              </a:defRPr>
            </a:lvl1pPr>
            <a:lvl2pPr marL="742950" indent="-285750">
              <a:spcBef>
                <a:spcPct val="20000"/>
              </a:spcBef>
              <a:buFont typeface="Arial" pitchFamily="34" charset="0"/>
              <a:buChar char="–"/>
              <a:defRPr sz="2800">
                <a:solidFill>
                  <a:schemeClr val="bg1"/>
                </a:solidFill>
                <a:latin typeface="Calibri" pitchFamily="34" charset="0"/>
              </a:defRPr>
            </a:lvl2pPr>
            <a:lvl3pPr marL="1143000" indent="-228600">
              <a:spcBef>
                <a:spcPct val="20000"/>
              </a:spcBef>
              <a:buFont typeface="Arial" pitchFamily="34" charset="0"/>
              <a:buChar char="•"/>
              <a:defRPr sz="2400">
                <a:solidFill>
                  <a:schemeClr val="bg1"/>
                </a:solidFill>
                <a:latin typeface="Calibri" pitchFamily="34" charset="0"/>
              </a:defRPr>
            </a:lvl3pPr>
            <a:lvl4pPr marL="1600200" indent="-228600">
              <a:spcBef>
                <a:spcPct val="20000"/>
              </a:spcBef>
              <a:buFont typeface="Arial" pitchFamily="34" charset="0"/>
              <a:buChar char="–"/>
              <a:defRPr sz="2000">
                <a:solidFill>
                  <a:schemeClr val="bg1"/>
                </a:solidFill>
                <a:latin typeface="Calibri" pitchFamily="34" charset="0"/>
              </a:defRPr>
            </a:lvl4pPr>
            <a:lvl5pPr marL="2057400" indent="-22860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FFFFFF"/>
              </a:solidFill>
              <a:effectLst/>
              <a:uLnTx/>
              <a:uFillTx/>
              <a:latin typeface="Tahoma" pitchFamily="34" charset="0"/>
              <a:ea typeface="+mn-ea"/>
              <a:cs typeface="+mn-cs"/>
            </a:endParaRPr>
          </a:p>
        </p:txBody>
      </p:sp>
      <p:sp>
        <p:nvSpPr>
          <p:cNvPr id="117" name="Oval 1"/>
          <p:cNvSpPr>
            <a:spLocks noChangeArrowheads="1"/>
          </p:cNvSpPr>
          <p:nvPr/>
        </p:nvSpPr>
        <p:spPr bwMode="auto">
          <a:xfrm>
            <a:off x="295275" y="3646487"/>
            <a:ext cx="1272205" cy="620713"/>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Tahoma" pitchFamily="34" charset="0"/>
              <a:ea typeface="+mn-ea"/>
              <a:cs typeface="+mn-cs"/>
            </a:endParaRPr>
          </a:p>
        </p:txBody>
      </p:sp>
      <p:sp>
        <p:nvSpPr>
          <p:cNvPr id="118" name="AutoShape 10"/>
          <p:cNvSpPr>
            <a:spLocks noChangeArrowheads="1"/>
          </p:cNvSpPr>
          <p:nvPr/>
        </p:nvSpPr>
        <p:spPr bwMode="auto">
          <a:xfrm>
            <a:off x="503238" y="3762375"/>
            <a:ext cx="258762"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19" name="AutoShape 10"/>
          <p:cNvSpPr>
            <a:spLocks noChangeArrowheads="1"/>
          </p:cNvSpPr>
          <p:nvPr/>
        </p:nvSpPr>
        <p:spPr bwMode="auto">
          <a:xfrm>
            <a:off x="1143000" y="3762375"/>
            <a:ext cx="285750" cy="352425"/>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20" name="AutoShape 34"/>
          <p:cNvSpPr>
            <a:spLocks noChangeArrowheads="1"/>
          </p:cNvSpPr>
          <p:nvPr/>
        </p:nvSpPr>
        <p:spPr bwMode="auto">
          <a:xfrm>
            <a:off x="4267200" y="5360988"/>
            <a:ext cx="258763"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21" name="AutoShape 34"/>
          <p:cNvSpPr>
            <a:spLocks noChangeArrowheads="1"/>
          </p:cNvSpPr>
          <p:nvPr/>
        </p:nvSpPr>
        <p:spPr bwMode="auto">
          <a:xfrm>
            <a:off x="3962400" y="5804590"/>
            <a:ext cx="258763" cy="354012"/>
          </a:xfrm>
          <a:prstGeom prst="star5">
            <a:avLst/>
          </a:prstGeom>
          <a:solidFill>
            <a:srgbClr val="FFFF00"/>
          </a:solidFill>
          <a:ln w="22225">
            <a:solidFill>
              <a:sysClr val="window" lastClr="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122" name="Oval 41"/>
          <p:cNvSpPr>
            <a:spLocks noChangeArrowheads="1"/>
          </p:cNvSpPr>
          <p:nvPr/>
        </p:nvSpPr>
        <p:spPr bwMode="auto">
          <a:xfrm rot="2182405">
            <a:off x="3915387" y="5166676"/>
            <a:ext cx="638175" cy="1213941"/>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altLang="en-US">
              <a:solidFill>
                <a:srgbClr val="FFFFFF"/>
              </a:solidFill>
              <a:latin typeface="Tahoma" pitchFamily="34" charset="0"/>
            </a:endParaRPr>
          </a:p>
        </p:txBody>
      </p:sp>
      <p:pic>
        <p:nvPicPr>
          <p:cNvPr id="123" name="Picture 1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25540" y="6147911"/>
            <a:ext cx="2281238" cy="537052"/>
          </a:xfrm>
          <a:prstGeom prst="rect">
            <a:avLst/>
          </a:prstGeom>
        </p:spPr>
      </p:pic>
      <p:sp>
        <p:nvSpPr>
          <p:cNvPr id="124" name="TextBox 123"/>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25" name="Picture 17" descr="ANd9GcTFc_n3jjLcsGCT2xfHXB2I-yr9sq9yJiIeEIL2RK2_aHwKFWVB"/>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219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7467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Synthetic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Cannabis, Bath Salts, and </a:t>
            </a:r>
            <a:r>
              <a:rPr kumimoji="0" lang="en-US" sz="1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Piperazines</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Public Act 100-0789</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609600" y="2136100"/>
            <a:ext cx="7162800"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Amends the Illinois Controlled Substances Act.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Expands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existing list of specified synthetic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cathinones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that are Schedule I controlled substances to include any synthetic cathinone which is not approved by the United States Food and Drug Administration or, if approved, is not dispensed or possessed in accordance with State or federal law.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Provides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that synthetic cannabinoids and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piperazines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are Schedule I controlled substances when they are not approved by the United States Food and Drug Administration or, if approved, is not dispensed or possessed in accordance with State or federal law.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Defines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"synthetic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drug.”</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794824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1F2123"/>
                </a:solidFill>
                <a:effectLst/>
                <a:uLnTx/>
                <a:uFillTx/>
                <a:latin typeface="Arial" panose="020B0604020202020204" pitchFamily="34" charset="0"/>
                <a:ea typeface="+mj-ea"/>
                <a:cs typeface="Arial" panose="020B0604020202020204" pitchFamily="34" charset="0"/>
              </a:rPr>
              <a:t>Gurnee Neighborhood Watch</a:t>
            </a:r>
            <a:endParaRPr kumimoji="0" lang="en-US" sz="3000" b="0" i="0" u="none" strike="noStrike" kern="1200" cap="none" spc="0" normalizeH="0" baseline="0" noProof="0" dirty="0">
              <a:ln>
                <a:noFill/>
              </a:ln>
              <a:solidFill>
                <a:srgbClr val="1F2123"/>
              </a:solidFill>
              <a:effectLst/>
              <a:uLnTx/>
              <a:uFillTx/>
              <a:latin typeface="Arial" panose="020B0604020202020204" pitchFamily="34" charset="0"/>
              <a:ea typeface="+mj-ea"/>
              <a:cs typeface="Arial" panose="020B0604020202020204" pitchFamily="34" charset="0"/>
            </a:endParaRPr>
          </a:p>
        </p:txBody>
      </p:sp>
      <p:sp>
        <p:nvSpPr>
          <p:cNvPr id="15" name="Subtitle 5"/>
          <p:cNvSpPr txBox="1">
            <a:spLocks/>
          </p:cNvSpPr>
          <p:nvPr/>
        </p:nvSpPr>
        <p:spPr>
          <a:xfrm>
            <a:off x="17526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0" lvl="0" indent="0" algn="ctr" defTabSz="914400" rtl="0" eaLnBrk="1" fontAlgn="auto" latinLnBrk="0" hangingPunct="1">
              <a:lnSpc>
                <a:spcPct val="100000"/>
              </a:lnSpc>
              <a:spcBef>
                <a:spcPts val="400"/>
              </a:spcBef>
              <a:spcAft>
                <a:spcPts val="0"/>
              </a:spcAft>
              <a:buClr>
                <a:srgbClr val="7E97AD"/>
              </a:buClr>
              <a:buSzPct val="68000"/>
              <a:buFont typeface="Wingdings 3"/>
              <a:buNone/>
              <a:tabLst/>
              <a:defRPr/>
            </a:pPr>
            <a:r>
              <a:rPr kumimoji="0" lang="en-US" sz="2100" b="0" i="0" u="none" strike="noStrike" kern="1200" cap="none" spc="0" normalizeH="0" baseline="0" noProof="0" dirty="0" smtClean="0">
                <a:ln>
                  <a:noFill/>
                </a:ln>
                <a:solidFill>
                  <a:srgbClr val="1F2123"/>
                </a:solidFill>
                <a:effectLst/>
                <a:uLnTx/>
                <a:uFillTx/>
                <a:latin typeface="Arial" panose="020B0604020202020204" pitchFamily="34" charset="0"/>
                <a:ea typeface="+mn-ea"/>
                <a:cs typeface="Arial" panose="020B0604020202020204" pitchFamily="34" charset="0"/>
              </a:rPr>
              <a:t>Legislative Changes Effective 01/01/19</a:t>
            </a:r>
            <a:endParaRPr kumimoji="0" lang="en-US" sz="2100" b="0" i="0" u="none" strike="noStrike" kern="1200" cap="none" spc="0" normalizeH="0" baseline="0" noProof="0" dirty="0">
              <a:ln>
                <a:noFill/>
              </a:ln>
              <a:solidFill>
                <a:srgbClr val="1F2123"/>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2" name="TextBox 1"/>
          <p:cNvSpPr txBox="1"/>
          <p:nvPr/>
        </p:nvSpPr>
        <p:spPr>
          <a:xfrm>
            <a:off x="609600" y="1676400"/>
            <a:ext cx="716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Fraud Statute of Limitation Statute; Public Act 100-1053</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609600" y="2113894"/>
            <a:ext cx="7086600"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Provides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extended statute of limitations for vendor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fraud, kickbacks</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or managed health care fraud. </a:t>
            </a:r>
            <a:endPar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Allows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prosecution for vendor fraud, kickbacks, or managed health care fraud of least $5,000, to be commenced within five years (rather than three years) of the last committed act.</a:t>
            </a:r>
          </a:p>
        </p:txBody>
      </p:sp>
      <p:sp>
        <p:nvSpPr>
          <p:cNvPr id="11" name="TextBox 10"/>
          <p:cNvSpPr txBox="1"/>
          <p:nvPr/>
        </p:nvSpPr>
        <p:spPr>
          <a:xfrm>
            <a:off x="3200400" y="6216927"/>
            <a:ext cx="2286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“Honor-Integrity-Service”</a:t>
            </a:r>
            <a:endParaRPr kumimoji="0" 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3" name="Picture 17" descr="ANd9GcTFc_n3jjLcsGCT2xfHXB2I-yr9sq9yJiIeEIL2RK2_aHwKFWV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pbrunell\Desktop\New Gurnee PD emblem no background.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3588741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9" name="Picture 17" descr="ANd9GcTFc_n3jjLcsGCT2xfHXB2I-yr9sq9yJiIeEIL2RK2_aHwKFWV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pbrunell\Desktop\New Gurnee PD emblem no background.jpg"/>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
        <p:nvSpPr>
          <p:cNvPr id="12"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18" name="Subtitle 5"/>
          <p:cNvSpPr txBox="1">
            <a:spLocks/>
          </p:cNvSpPr>
          <p:nvPr/>
        </p:nvSpPr>
        <p:spPr>
          <a:xfrm>
            <a:off x="1676400" y="9906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3" name="TextBox 12"/>
          <p:cNvSpPr txBox="1"/>
          <p:nvPr/>
        </p:nvSpPr>
        <p:spPr>
          <a:xfrm>
            <a:off x="304800" y="1550075"/>
            <a:ext cx="4267200" cy="2031325"/>
          </a:xfrm>
          <a:prstGeom prst="rect">
            <a:avLst/>
          </a:prstGeom>
          <a:noFill/>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Officer Tom Woodruff</a:t>
            </a:r>
          </a:p>
          <a:p>
            <a:r>
              <a:rPr lang="en-US" dirty="0" smtClean="0">
                <a:solidFill>
                  <a:srgbClr val="000000"/>
                </a:solidFill>
                <a:latin typeface="Arial" panose="020B0604020202020204" pitchFamily="34" charset="0"/>
                <a:cs typeface="Arial" panose="020B0604020202020204" pitchFamily="34" charset="0"/>
              </a:rPr>
              <a:t>Gurnee Police Department</a:t>
            </a:r>
          </a:p>
          <a:p>
            <a:r>
              <a:rPr lang="en-US" dirty="0" smtClean="0">
                <a:solidFill>
                  <a:srgbClr val="000000"/>
                </a:solidFill>
                <a:latin typeface="Arial" panose="020B0604020202020204" pitchFamily="34" charset="0"/>
                <a:cs typeface="Arial" panose="020B0604020202020204" pitchFamily="34" charset="0"/>
              </a:rPr>
              <a:t>100 N. O’Plaine Rd.</a:t>
            </a:r>
          </a:p>
          <a:p>
            <a:r>
              <a:rPr lang="en-US" dirty="0" smtClean="0">
                <a:solidFill>
                  <a:srgbClr val="000000"/>
                </a:solidFill>
                <a:latin typeface="Arial" panose="020B0604020202020204" pitchFamily="34" charset="0"/>
                <a:cs typeface="Arial" panose="020B0604020202020204" pitchFamily="34" charset="0"/>
              </a:rPr>
              <a:t>Gurnee, IL 60031</a:t>
            </a:r>
          </a:p>
          <a:p>
            <a:r>
              <a:rPr lang="en-US" dirty="0" smtClean="0">
                <a:solidFill>
                  <a:srgbClr val="000000"/>
                </a:solidFill>
                <a:latin typeface="Arial" panose="020B0604020202020204" pitchFamily="34" charset="0"/>
                <a:cs typeface="Arial" panose="020B0604020202020204" pitchFamily="34" charset="0"/>
              </a:rPr>
              <a:t>Phone: 847-599-7000 24 hour</a:t>
            </a:r>
          </a:p>
          <a:p>
            <a:r>
              <a:rPr lang="en-US" dirty="0" smtClean="0">
                <a:solidFill>
                  <a:srgbClr val="000000"/>
                </a:solidFill>
                <a:latin typeface="Arial" panose="020B0604020202020204" pitchFamily="34" charset="0"/>
                <a:cs typeface="Arial" panose="020B0604020202020204" pitchFamily="34" charset="0"/>
              </a:rPr>
              <a:t>Voicemail: 847-599-7152 </a:t>
            </a:r>
          </a:p>
          <a:p>
            <a:r>
              <a:rPr lang="en-US" dirty="0" smtClean="0">
                <a:solidFill>
                  <a:srgbClr val="000000"/>
                </a:solidFill>
                <a:latin typeface="Arial" panose="020B0604020202020204" pitchFamily="34" charset="0"/>
                <a:cs typeface="Arial" panose="020B0604020202020204" pitchFamily="34" charset="0"/>
              </a:rPr>
              <a:t>Email: tomw</a:t>
            </a:r>
            <a:r>
              <a:rPr lang="en-US" sz="1600" dirty="0" smtClean="0">
                <a:solidFill>
                  <a:srgbClr val="000000"/>
                </a:solidFill>
                <a:latin typeface="Arial" panose="020B0604020202020204" pitchFamily="34" charset="0"/>
                <a:cs typeface="Arial" panose="020B0604020202020204" pitchFamily="34" charset="0"/>
              </a:rPr>
              <a:t>@police.gurnee.il.us</a:t>
            </a:r>
            <a:endParaRPr lang="en-US" sz="1600"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a:off x="4724400" y="1550075"/>
            <a:ext cx="3429000" cy="2031325"/>
          </a:xfrm>
          <a:prstGeom prst="rect">
            <a:avLst/>
          </a:prstGeom>
          <a:noFill/>
        </p:spPr>
        <p:txBody>
          <a:bodyPr wrap="square" rtlCol="0">
            <a:spAutoFit/>
          </a:bodyPr>
          <a:lstStyle/>
          <a:p>
            <a:r>
              <a:rPr lang="en-US" dirty="0" smtClean="0">
                <a:solidFill>
                  <a:srgbClr val="000000"/>
                </a:solidFill>
                <a:latin typeface="Arial" panose="020B0604020202020204" pitchFamily="34" charset="0"/>
                <a:cs typeface="Arial" panose="020B0604020202020204" pitchFamily="34" charset="0"/>
              </a:rPr>
              <a:t>Det. Matt </a:t>
            </a:r>
            <a:r>
              <a:rPr lang="en-US" dirty="0" err="1" smtClean="0">
                <a:solidFill>
                  <a:srgbClr val="000000"/>
                </a:solidFill>
                <a:latin typeface="Arial" panose="020B0604020202020204" pitchFamily="34" charset="0"/>
                <a:cs typeface="Arial" panose="020B0604020202020204" pitchFamily="34" charset="0"/>
              </a:rPr>
              <a:t>Bendler</a:t>
            </a:r>
            <a:endParaRPr lang="en-US" dirty="0" smtClean="0">
              <a:solidFill>
                <a:srgbClr val="000000"/>
              </a:solidFill>
              <a:latin typeface="Arial" panose="020B0604020202020204" pitchFamily="34" charset="0"/>
              <a:cs typeface="Arial" panose="020B0604020202020204" pitchFamily="34" charset="0"/>
            </a:endParaRPr>
          </a:p>
          <a:p>
            <a:r>
              <a:rPr lang="en-US" dirty="0" smtClean="0">
                <a:solidFill>
                  <a:srgbClr val="000000"/>
                </a:solidFill>
                <a:latin typeface="Arial" panose="020B0604020202020204" pitchFamily="34" charset="0"/>
                <a:cs typeface="Arial" panose="020B0604020202020204" pitchFamily="34" charset="0"/>
              </a:rPr>
              <a:t>Gurnee Police Department</a:t>
            </a:r>
          </a:p>
          <a:p>
            <a:r>
              <a:rPr lang="en-US" dirty="0" smtClean="0">
                <a:solidFill>
                  <a:srgbClr val="000000"/>
                </a:solidFill>
                <a:latin typeface="Arial" panose="020B0604020202020204" pitchFamily="34" charset="0"/>
                <a:cs typeface="Arial" panose="020B0604020202020204" pitchFamily="34" charset="0"/>
              </a:rPr>
              <a:t>100 N. O’Plaine Rd.</a:t>
            </a:r>
          </a:p>
          <a:p>
            <a:r>
              <a:rPr lang="en-US" dirty="0" smtClean="0">
                <a:solidFill>
                  <a:srgbClr val="000000"/>
                </a:solidFill>
                <a:latin typeface="Arial" panose="020B0604020202020204" pitchFamily="34" charset="0"/>
                <a:cs typeface="Arial" panose="020B0604020202020204" pitchFamily="34" charset="0"/>
              </a:rPr>
              <a:t>Gurnee, IL 60031</a:t>
            </a:r>
          </a:p>
          <a:p>
            <a:r>
              <a:rPr lang="en-US" dirty="0" smtClean="0">
                <a:solidFill>
                  <a:srgbClr val="000000"/>
                </a:solidFill>
                <a:latin typeface="Arial" panose="020B0604020202020204" pitchFamily="34" charset="0"/>
                <a:cs typeface="Arial" panose="020B0604020202020204" pitchFamily="34" charset="0"/>
              </a:rPr>
              <a:t>Phone: 847-599-7000 24 hour</a:t>
            </a:r>
          </a:p>
          <a:p>
            <a:r>
              <a:rPr lang="en-US" dirty="0" smtClean="0">
                <a:solidFill>
                  <a:srgbClr val="000000"/>
                </a:solidFill>
                <a:latin typeface="Arial" panose="020B0604020202020204" pitchFamily="34" charset="0"/>
                <a:cs typeface="Arial" panose="020B0604020202020204" pitchFamily="34" charset="0"/>
              </a:rPr>
              <a:t>Voicemail: 847-599-7149 </a:t>
            </a:r>
          </a:p>
          <a:p>
            <a:r>
              <a:rPr lang="en-US" dirty="0" smtClean="0">
                <a:solidFill>
                  <a:srgbClr val="000000"/>
                </a:solidFill>
                <a:latin typeface="Arial" panose="020B0604020202020204" pitchFamily="34" charset="0"/>
                <a:cs typeface="Arial" panose="020B0604020202020204" pitchFamily="34" charset="0"/>
              </a:rPr>
              <a:t>Email: mattrb</a:t>
            </a:r>
            <a:r>
              <a:rPr lang="en-US" sz="1600" dirty="0" smtClean="0">
                <a:solidFill>
                  <a:srgbClr val="000000"/>
                </a:solidFill>
                <a:latin typeface="Arial" panose="020B0604020202020204" pitchFamily="34" charset="0"/>
                <a:cs typeface="Arial" panose="020B0604020202020204" pitchFamily="34" charset="0"/>
              </a:rPr>
              <a:t>@police.gurnee.il.us</a:t>
            </a:r>
            <a:endParaRPr lang="en-US" sz="1600" dirty="0">
              <a:solidFill>
                <a:srgbClr val="000000"/>
              </a:solidFill>
              <a:latin typeface="Arial" panose="020B0604020202020204" pitchFamily="34" charset="0"/>
              <a:cs typeface="Arial" panose="020B0604020202020204" pitchFamily="34" charset="0"/>
            </a:endParaRPr>
          </a:p>
        </p:txBody>
      </p:sp>
      <p:sp>
        <p:nvSpPr>
          <p:cNvPr id="16" name="TextBox 15"/>
          <p:cNvSpPr txBox="1"/>
          <p:nvPr/>
        </p:nvSpPr>
        <p:spPr>
          <a:xfrm>
            <a:off x="2393090" y="3607475"/>
            <a:ext cx="4255382" cy="2031325"/>
          </a:xfrm>
          <a:prstGeom prst="rect">
            <a:avLst/>
          </a:prstGeom>
          <a:solidFill>
            <a:schemeClr val="bg1"/>
          </a:solidFill>
        </p:spPr>
        <p:txBody>
          <a:bodyPr wrap="square" rtlCol="0">
            <a:spAutoFit/>
          </a:bodyPr>
          <a:lstStyle/>
          <a:p>
            <a:r>
              <a:rPr lang="en-US" dirty="0">
                <a:solidFill>
                  <a:srgbClr val="000000"/>
                </a:solidFill>
                <a:latin typeface="Arial" panose="020B0604020202020204" pitchFamily="34" charset="0"/>
                <a:cs typeface="Arial" panose="020B0604020202020204" pitchFamily="34" charset="0"/>
              </a:rPr>
              <a:t>Officer </a:t>
            </a:r>
            <a:r>
              <a:rPr lang="en-US" dirty="0" smtClean="0">
                <a:solidFill>
                  <a:srgbClr val="000000"/>
                </a:solidFill>
                <a:latin typeface="Arial" panose="020B0604020202020204" pitchFamily="34" charset="0"/>
                <a:cs typeface="Arial" panose="020B0604020202020204" pitchFamily="34" charset="0"/>
              </a:rPr>
              <a:t>Ben </a:t>
            </a:r>
            <a:r>
              <a:rPr lang="en-US" dirty="0" err="1" smtClean="0">
                <a:solidFill>
                  <a:srgbClr val="000000"/>
                </a:solidFill>
                <a:latin typeface="Arial" panose="020B0604020202020204" pitchFamily="34" charset="0"/>
                <a:cs typeface="Arial" panose="020B0604020202020204" pitchFamily="34" charset="0"/>
              </a:rPr>
              <a:t>Bozer</a:t>
            </a:r>
            <a:endParaRPr lang="en-US" dirty="0">
              <a:solidFill>
                <a:srgbClr val="000000"/>
              </a:solidFill>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Gurnee Police Department</a:t>
            </a:r>
          </a:p>
          <a:p>
            <a:r>
              <a:rPr lang="en-US" dirty="0" smtClean="0">
                <a:latin typeface="Arial" panose="020B0604020202020204" pitchFamily="34" charset="0"/>
                <a:cs typeface="Arial" panose="020B0604020202020204" pitchFamily="34" charset="0"/>
              </a:rPr>
              <a:t>100 N. O’Plaine Rd.</a:t>
            </a:r>
          </a:p>
          <a:p>
            <a:r>
              <a:rPr lang="en-US" dirty="0" smtClean="0">
                <a:latin typeface="Arial" panose="020B0604020202020204" pitchFamily="34" charset="0"/>
                <a:cs typeface="Arial" panose="020B0604020202020204" pitchFamily="34" charset="0"/>
              </a:rPr>
              <a:t>Gurnee, IL 60031</a:t>
            </a:r>
          </a:p>
          <a:p>
            <a:r>
              <a:rPr lang="en-US" dirty="0" smtClean="0">
                <a:latin typeface="Arial" panose="020B0604020202020204" pitchFamily="34" charset="0"/>
                <a:cs typeface="Arial" panose="020B0604020202020204" pitchFamily="34" charset="0"/>
              </a:rPr>
              <a:t>Phone: 847-599-7000 24 hour</a:t>
            </a:r>
          </a:p>
          <a:p>
            <a:r>
              <a:rPr lang="en-US" dirty="0" smtClean="0">
                <a:latin typeface="Arial" panose="020B0604020202020204" pitchFamily="34" charset="0"/>
                <a:cs typeface="Arial" panose="020B0604020202020204" pitchFamily="34" charset="0"/>
              </a:rPr>
              <a:t>Voicemail: 847-599-7154 </a:t>
            </a:r>
          </a:p>
          <a:p>
            <a:r>
              <a:rPr lang="en-US" dirty="0" smtClean="0">
                <a:latin typeface="Arial" panose="020B0604020202020204" pitchFamily="34" charset="0"/>
                <a:cs typeface="Arial" panose="020B0604020202020204" pitchFamily="34" charset="0"/>
              </a:rPr>
              <a:t>Email: bbozer</a:t>
            </a:r>
            <a:r>
              <a:rPr lang="en-US" sz="1600" dirty="0" smtClean="0">
                <a:latin typeface="Arial" panose="020B0604020202020204" pitchFamily="34" charset="0"/>
                <a:cs typeface="Arial" panose="020B0604020202020204" pitchFamily="34" charset="0"/>
              </a:rPr>
              <a:t>@police.gurnee.il.us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823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3276600" y="1523999"/>
            <a:ext cx="2344010" cy="448243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9"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15" name="Subtitle 5"/>
          <p:cNvSpPr txBox="1">
            <a:spLocks/>
          </p:cNvSpPr>
          <p:nvPr/>
        </p:nvSpPr>
        <p:spPr>
          <a:xfrm>
            <a:off x="1676400" y="9906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2" name="TextBox 11"/>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6" name="Picture 17" descr="ANd9GcTFc_n3jjLcsGCT2xfHXB2I-yr9sq9yJiIeEIL2RK2_aHwKFWVB"/>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3283249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8" name="Picture 17" descr="ANd9GcTFc_n3jjLcsGCT2xfHXB2I-yr9sq9yJiIeEIL2RK2_aHwKFWV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2" name="Picture 1"/>
          <p:cNvPicPr>
            <a:picLocks noChangeAspect="1"/>
          </p:cNvPicPr>
          <p:nvPr/>
        </p:nvPicPr>
        <p:blipFill>
          <a:blip r:embed="rId4"/>
          <a:stretch>
            <a:fillRect/>
          </a:stretch>
        </p:blipFill>
        <p:spPr>
          <a:xfrm>
            <a:off x="76200" y="76200"/>
            <a:ext cx="8610600" cy="5891278"/>
          </a:xfrm>
          <a:prstGeom prst="rect">
            <a:avLst/>
          </a:prstGeom>
        </p:spPr>
      </p:pic>
    </p:spTree>
    <p:extLst>
      <p:ext uri="{BB962C8B-B14F-4D97-AF65-F5344CB8AC3E}">
        <p14:creationId xmlns:p14="http://schemas.microsoft.com/office/powerpoint/2010/main" val="1580762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7800" y="685800"/>
            <a:ext cx="6002713" cy="5105400"/>
          </a:xfrm>
          <a:prstGeom prst="rect">
            <a:avLst/>
          </a:prstGeom>
        </p:spPr>
      </p:pic>
      <p:sp>
        <p:nvSpPr>
          <p:cNvPr id="7" name="TextBox 6"/>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8" name="Picture 17" descr="ANd9GcTFc_n3jjLcsGCT2xfHXB2I-yr9sq9yJiIeEIL2RK2_aHwKFWV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spTree>
    <p:extLst>
      <p:ext uri="{BB962C8B-B14F-4D97-AF65-F5344CB8AC3E}">
        <p14:creationId xmlns:p14="http://schemas.microsoft.com/office/powerpoint/2010/main" val="731013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8142" y="1219200"/>
            <a:ext cx="548640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Beats 54 and 68 crimes; 2018 page 1</a:t>
            </a:r>
            <a:endParaRPr lang="en-US" sz="1400" dirty="0">
              <a:latin typeface="Arial" panose="020B0604020202020204" pitchFamily="34" charset="0"/>
              <a:cs typeface="Arial" panose="020B0604020202020204" pitchFamily="34" charset="0"/>
            </a:endParaRPr>
          </a:p>
        </p:txBody>
      </p:sp>
      <p:pic>
        <p:nvPicPr>
          <p:cNvPr id="14"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17"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18" name="Subtitle 5"/>
          <p:cNvSpPr txBox="1">
            <a:spLocks/>
          </p:cNvSpPr>
          <p:nvPr/>
        </p:nvSpPr>
        <p:spPr>
          <a:xfrm>
            <a:off x="16764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9" name="Picture 17" descr="ANd9GcTFc_n3jjLcsGCT2xfHXB2I-yr9sq9yJiIeEIL2RK2_aHwKFWV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4" name="Picture 3"/>
          <p:cNvPicPr>
            <a:picLocks noChangeAspect="1"/>
          </p:cNvPicPr>
          <p:nvPr/>
        </p:nvPicPr>
        <p:blipFill>
          <a:blip r:embed="rId7"/>
          <a:stretch>
            <a:fillRect/>
          </a:stretch>
        </p:blipFill>
        <p:spPr>
          <a:xfrm>
            <a:off x="1143000" y="1605078"/>
            <a:ext cx="6556769" cy="4414722"/>
          </a:xfrm>
          <a:prstGeom prst="rect">
            <a:avLst/>
          </a:prstGeom>
        </p:spPr>
      </p:pic>
    </p:spTree>
    <p:extLst>
      <p:ext uri="{BB962C8B-B14F-4D97-AF65-F5344CB8AC3E}">
        <p14:creationId xmlns:p14="http://schemas.microsoft.com/office/powerpoint/2010/main" val="2699613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8142" y="1219200"/>
            <a:ext cx="548640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Beats 54 and 68 crimes; 2018 page 2</a:t>
            </a:r>
            <a:endParaRPr lang="en-US" sz="1400" dirty="0">
              <a:latin typeface="Arial" panose="020B0604020202020204" pitchFamily="34" charset="0"/>
              <a:cs typeface="Arial" panose="020B0604020202020204" pitchFamily="34" charset="0"/>
            </a:endParaRPr>
          </a:p>
        </p:txBody>
      </p:sp>
      <p:pic>
        <p:nvPicPr>
          <p:cNvPr id="14" name="Picture 2" descr="C:\Users\pbrunell\Desktop\New Gurnee PD emblem no background.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7605537" y="159968"/>
            <a:ext cx="1220788" cy="14412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211722"/>
            <a:ext cx="1390344" cy="1312278"/>
          </a:xfrm>
          <a:prstGeom prst="rect">
            <a:avLst/>
          </a:prstGeom>
        </p:spPr>
      </p:pic>
      <p:sp>
        <p:nvSpPr>
          <p:cNvPr id="17" name="Title 1"/>
          <p:cNvSpPr txBox="1">
            <a:spLocks/>
          </p:cNvSpPr>
          <p:nvPr/>
        </p:nvSpPr>
        <p:spPr>
          <a:xfrm>
            <a:off x="1472781" y="452109"/>
            <a:ext cx="6096000" cy="632355"/>
          </a:xfrm>
          <a:prstGeom prst="rect">
            <a:avLst/>
          </a:prstGeom>
        </p:spPr>
        <p:txBody>
          <a:bodyPr vert="horz" rtlCol="0" anchor="t" anchorCtr="0">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000" b="0" dirty="0" smtClean="0">
                <a:effectLst/>
                <a:latin typeface="Arial" panose="020B0604020202020204" pitchFamily="34" charset="0"/>
                <a:cs typeface="Arial" panose="020B0604020202020204" pitchFamily="34" charset="0"/>
              </a:rPr>
              <a:t>Gurnee Neighborhood Watch</a:t>
            </a:r>
            <a:endParaRPr lang="en-US" sz="3000" b="0" dirty="0">
              <a:effectLst/>
              <a:latin typeface="Arial" panose="020B0604020202020204" pitchFamily="34" charset="0"/>
              <a:cs typeface="Arial" panose="020B0604020202020204" pitchFamily="34" charset="0"/>
            </a:endParaRPr>
          </a:p>
        </p:txBody>
      </p:sp>
      <p:sp>
        <p:nvSpPr>
          <p:cNvPr id="18" name="Subtitle 5"/>
          <p:cNvSpPr txBox="1">
            <a:spLocks/>
          </p:cNvSpPr>
          <p:nvPr/>
        </p:nvSpPr>
        <p:spPr>
          <a:xfrm>
            <a:off x="1676400" y="914400"/>
            <a:ext cx="5334000" cy="5334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None/>
            </a:pPr>
            <a:r>
              <a:rPr lang="en-US" sz="2100" dirty="0" smtClean="0">
                <a:solidFill>
                  <a:schemeClr val="tx2"/>
                </a:solidFill>
                <a:latin typeface="Arial" panose="020B0604020202020204" pitchFamily="34" charset="0"/>
                <a:cs typeface="Arial" panose="020B0604020202020204" pitchFamily="34" charset="0"/>
              </a:rPr>
              <a:t>Northeast Gurnee</a:t>
            </a:r>
            <a:endParaRPr lang="en-US" sz="2100" dirty="0">
              <a:solidFill>
                <a:schemeClr val="tx2"/>
              </a:solidFill>
              <a:latin typeface="Arial" panose="020B0604020202020204" pitchFamily="34" charset="0"/>
              <a:cs typeface="Arial" panose="020B0604020202020204" pitchFamily="34" charset="0"/>
            </a:endParaRPr>
          </a:p>
        </p:txBody>
      </p:sp>
      <p:sp>
        <p:nvSpPr>
          <p:cNvPr id="11" name="TextBox 10"/>
          <p:cNvSpPr txBox="1"/>
          <p:nvPr/>
        </p:nvSpPr>
        <p:spPr>
          <a:xfrm>
            <a:off x="3200400" y="6216927"/>
            <a:ext cx="2286000" cy="276999"/>
          </a:xfrm>
          <a:prstGeom prst="rect">
            <a:avLst/>
          </a:prstGeom>
          <a:noFill/>
        </p:spPr>
        <p:txBody>
          <a:bodyPr wrap="square" rtlCol="0">
            <a:spAutoFit/>
          </a:bodyPr>
          <a:lstStyle/>
          <a:p>
            <a:pPr algn="ctr"/>
            <a:r>
              <a:rPr lang="en-US" sz="1200" i="1" dirty="0" smtClean="0">
                <a:latin typeface="Arial" panose="020B0604020202020204" pitchFamily="34" charset="0"/>
                <a:cs typeface="Arial" panose="020B0604020202020204" pitchFamily="34" charset="0"/>
              </a:rPr>
              <a:t>“Honor-Integrity-Service”</a:t>
            </a:r>
            <a:endParaRPr lang="en-US" sz="1200" i="1" dirty="0">
              <a:latin typeface="Arial" panose="020B0604020202020204" pitchFamily="34" charset="0"/>
              <a:cs typeface="Arial" panose="020B0604020202020204" pitchFamily="34" charset="0"/>
            </a:endParaRPr>
          </a:p>
        </p:txBody>
      </p:sp>
      <p:pic>
        <p:nvPicPr>
          <p:cNvPr id="19" name="Picture 17" descr="ANd9GcTFc_n3jjLcsGCT2xfHXB2I-yr9sq9yJiIeEIL2RK2_aHwKFWVB"/>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6091238"/>
            <a:ext cx="19812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4918" y="6086900"/>
            <a:ext cx="2281238" cy="537052"/>
          </a:xfrm>
          <a:prstGeom prst="rect">
            <a:avLst/>
          </a:prstGeom>
        </p:spPr>
      </p:pic>
      <p:pic>
        <p:nvPicPr>
          <p:cNvPr id="2" name="Picture 1"/>
          <p:cNvPicPr>
            <a:picLocks noChangeAspect="1"/>
          </p:cNvPicPr>
          <p:nvPr/>
        </p:nvPicPr>
        <p:blipFill>
          <a:blip r:embed="rId7"/>
          <a:stretch>
            <a:fillRect/>
          </a:stretch>
        </p:blipFill>
        <p:spPr>
          <a:xfrm>
            <a:off x="1197429" y="1600200"/>
            <a:ext cx="6498771" cy="2456064"/>
          </a:xfrm>
          <a:prstGeom prst="rect">
            <a:avLst/>
          </a:prstGeom>
        </p:spPr>
      </p:pic>
    </p:spTree>
    <p:extLst>
      <p:ext uri="{BB962C8B-B14F-4D97-AF65-F5344CB8AC3E}">
        <p14:creationId xmlns:p14="http://schemas.microsoft.com/office/powerpoint/2010/main" val="2294464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urnee Citizen Police Academy 2016">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Gurnee Citizen Police Academy 2016">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Gurnee Citizen Police Academy 2016">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Gurnee Citizen Police Academy 2016</Template>
  <TotalTime>1630</TotalTime>
  <Words>2095</Words>
  <Application>Microsoft Office PowerPoint</Application>
  <PresentationFormat>On-screen Show (4:3)</PresentationFormat>
  <Paragraphs>283</Paragraphs>
  <Slides>42</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42</vt:i4>
      </vt:variant>
    </vt:vector>
  </HeadingPairs>
  <TitlesOfParts>
    <vt:vector size="52" baseType="lpstr">
      <vt:lpstr>Arial</vt:lpstr>
      <vt:lpstr>Calibri</vt:lpstr>
      <vt:lpstr>Lucida Sans Unicode</vt:lpstr>
      <vt:lpstr>Tahoma</vt:lpstr>
      <vt:lpstr>Verdana</vt:lpstr>
      <vt:lpstr>Wingdings 2</vt:lpstr>
      <vt:lpstr>Wingdings 3</vt:lpstr>
      <vt:lpstr>Gurnee Citizen Police Academy 2016</vt:lpstr>
      <vt:lpstr>2_Gurnee Citizen Police Academy 2016</vt:lpstr>
      <vt:lpstr>1_Gurnee Citizen Police Academy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Village of Gurnee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Gurnee Citizen Police Academy</dc:title>
  <dc:creator>Tom Agos</dc:creator>
  <cp:lastModifiedBy>Tom Agos</cp:lastModifiedBy>
  <cp:revision>217</cp:revision>
  <dcterms:created xsi:type="dcterms:W3CDTF">2016-02-23T16:56:25Z</dcterms:created>
  <dcterms:modified xsi:type="dcterms:W3CDTF">2019-02-14T18:48:16Z</dcterms:modified>
</cp:coreProperties>
</file>